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76" r:id="rId4"/>
    <p:sldId id="273" r:id="rId5"/>
    <p:sldId id="272" r:id="rId6"/>
    <p:sldId id="280" r:id="rId7"/>
    <p:sldId id="271" r:id="rId8"/>
    <p:sldId id="279" r:id="rId9"/>
    <p:sldId id="268" r:id="rId10"/>
    <p:sldId id="269" r:id="rId11"/>
    <p:sldId id="270" r:id="rId12"/>
    <p:sldId id="263" r:id="rId13"/>
    <p:sldId id="277" r:id="rId14"/>
    <p:sldId id="278" r:id="rId15"/>
    <p:sldId id="264" r:id="rId16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544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30525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1" y="2"/>
            <a:ext cx="2930525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AF0B8-4470-4BD4-BBD7-A5054A82C0A5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44039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1" y="9444039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98E22-50DD-45F0-87ED-6E588A997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72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B2BCD-732A-4404-B368-4381020B39D3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B9A37-5640-4EED-910F-1AE4B71F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4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B9A37-5640-4EED-910F-1AE4B71F041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476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B9A37-5640-4EED-910F-1AE4B71F041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14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B9A37-5640-4EED-910F-1AE4B71F041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756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B9A37-5640-4EED-910F-1AE4B71F041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392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B9A37-5640-4EED-910F-1AE4B71F041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843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B9A37-5640-4EED-910F-1AE4B71F041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255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B9A37-5640-4EED-910F-1AE4B71F041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406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B9A37-5640-4EED-910F-1AE4B71F041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778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B9A37-5640-4EED-910F-1AE4B71F041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25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B9A37-5640-4EED-910F-1AE4B71F041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03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B9A37-5640-4EED-910F-1AE4B71F041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314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B9A37-5640-4EED-910F-1AE4B71F041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049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B9A37-5640-4EED-910F-1AE4B71F041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449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C163A3-1DE8-4FE3-9570-4167B11229E6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D07E9-DD87-427C-A3C4-249E8ADC5D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C163A3-1DE8-4FE3-9570-4167B11229E6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D07E9-DD87-427C-A3C4-249E8ADC5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C163A3-1DE8-4FE3-9570-4167B11229E6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D07E9-DD87-427C-A3C4-249E8ADC5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C163A3-1DE8-4FE3-9570-4167B11229E6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D07E9-DD87-427C-A3C4-249E8ADC5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C163A3-1DE8-4FE3-9570-4167B11229E6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D07E9-DD87-427C-A3C4-249E8ADC5DB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C163A3-1DE8-4FE3-9570-4167B11229E6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D07E9-DD87-427C-A3C4-249E8ADC5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C163A3-1DE8-4FE3-9570-4167B11229E6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D07E9-DD87-427C-A3C4-249E8ADC5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C163A3-1DE8-4FE3-9570-4167B11229E6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D07E9-DD87-427C-A3C4-249E8ADC5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C163A3-1DE8-4FE3-9570-4167B11229E6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D07E9-DD87-427C-A3C4-249E8ADC5DB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C163A3-1DE8-4FE3-9570-4167B11229E6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D07E9-DD87-427C-A3C4-249E8ADC5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C163A3-1DE8-4FE3-9570-4167B11229E6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D07E9-DD87-427C-A3C4-249E8ADC5D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CC163A3-1DE8-4FE3-9570-4167B11229E6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1ED07E9-DD87-427C-A3C4-249E8ADC5DB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kz.by/otzyvyklient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kz.by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0"/>
            <a:ext cx="7704856" cy="261492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A37"/>
                </a:solidFill>
                <a:effectLst/>
                <a:latin typeface="Georgia" panose="02040502050405020303" pitchFamily="18" charset="0"/>
              </a:rPr>
              <a:t>Европейский опыт снижения себестоимости кормов</a:t>
            </a:r>
            <a:br>
              <a:rPr lang="ru-RU" sz="2000" b="1" dirty="0" smtClean="0">
                <a:solidFill>
                  <a:srgbClr val="007A37"/>
                </a:solidFill>
                <a:effectLst/>
                <a:latin typeface="Georgia" panose="02040502050405020303" pitchFamily="18" charset="0"/>
              </a:rPr>
            </a:br>
            <a:r>
              <a:rPr lang="ru-RU" sz="2200" b="1" dirty="0" smtClean="0">
                <a:effectLst/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effectLst/>
                <a:latin typeface="Georgia" panose="02040502050405020303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МОБИЛЬНЫЕ КОМБИКОРМОВЫЕ ЗАВОДЫ</a:t>
            </a:r>
            <a:br>
              <a:rPr lang="ru-RU" sz="2200" b="1" dirty="0" smtClean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Современное высокотехнологичное оборудование  для производства комбикормов на базе шасси грузового автомобиля</a:t>
            </a:r>
            <a:endParaRPr lang="ru-RU" sz="2000" b="1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026" name="Picture 2" descr="E:\! Для обновления сайта !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4" y="476672"/>
            <a:ext cx="117157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! Для обновления сайта !\Фотогаллерея\Гродненская облсельхозтехника 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3" r="5345"/>
          <a:stretch/>
        </p:blipFill>
        <p:spPr bwMode="auto">
          <a:xfrm>
            <a:off x="1022419" y="3140967"/>
            <a:ext cx="3790951" cy="326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! Для обновления сайта !\Фотогаллерея\Туровщина 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"/>
          <a:stretch/>
        </p:blipFill>
        <p:spPr bwMode="auto">
          <a:xfrm>
            <a:off x="4932040" y="3125365"/>
            <a:ext cx="4031725" cy="326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1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>
                <a:effectLst/>
                <a:latin typeface="Georgia" panose="02040502050405020303" pitchFamily="18" charset="0"/>
              </a:rPr>
              <a:t>ЧТО ВЫ ПОЛУЧИТЕ В РЕЗУЛЬТАТЕ РАБОТЫ С НАМИ?</a:t>
            </a:r>
            <a:endParaRPr lang="ru-RU" sz="26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 fontScale="62500" lnSpcReduction="20000"/>
          </a:bodyPr>
          <a:lstStyle/>
          <a:p>
            <a:pPr marL="82296" indent="0" fontAlgn="t">
              <a:lnSpc>
                <a:spcPct val="120000"/>
              </a:lnSpc>
              <a:buNone/>
            </a:pPr>
            <a:r>
              <a:rPr lang="ru-RU" dirty="0" smtClean="0">
                <a:latin typeface="Georgia" panose="02040502050405020303" pitchFamily="18" charset="0"/>
              </a:rPr>
              <a:t>1.</a:t>
            </a:r>
            <a:r>
              <a:rPr lang="ru-RU" dirty="0">
                <a:latin typeface="Georgia" panose="02040502050405020303" pitchFamily="18" charset="0"/>
              </a:rPr>
              <a:t> </a:t>
            </a:r>
            <a:r>
              <a:rPr lang="ru-RU" b="1" dirty="0">
                <a:latin typeface="Georgia" panose="02040502050405020303" pitchFamily="18" charset="0"/>
              </a:rPr>
              <a:t>Низкую себестоимость</a:t>
            </a:r>
            <a:r>
              <a:rPr lang="ru-RU" dirty="0">
                <a:latin typeface="Georgia" panose="02040502050405020303" pitchFamily="18" charset="0"/>
              </a:rPr>
              <a:t> 1 тонны готовой продукции</a:t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2</a:t>
            </a:r>
            <a:r>
              <a:rPr lang="ru-RU" dirty="0">
                <a:latin typeface="Georgia" panose="02040502050405020303" pitchFamily="18" charset="0"/>
              </a:rPr>
              <a:t>. </a:t>
            </a:r>
            <a:r>
              <a:rPr lang="ru-RU" b="1" dirty="0">
                <a:latin typeface="Georgia" panose="02040502050405020303" pitchFamily="18" charset="0"/>
              </a:rPr>
              <a:t>Высокую производительность</a:t>
            </a:r>
            <a:r>
              <a:rPr lang="ru-RU" dirty="0">
                <a:latin typeface="Georgia" panose="02040502050405020303" pitchFamily="18" charset="0"/>
              </a:rPr>
              <a:t> </a:t>
            </a:r>
            <a:endParaRPr lang="ru-RU" dirty="0" smtClean="0">
              <a:latin typeface="Georgia" panose="02040502050405020303" pitchFamily="18" charset="0"/>
            </a:endParaRPr>
          </a:p>
          <a:p>
            <a:pPr marL="82296" indent="0" fontAlgn="t">
              <a:lnSpc>
                <a:spcPct val="120000"/>
              </a:lnSpc>
              <a:buNone/>
            </a:pPr>
            <a:r>
              <a:rPr lang="ru-RU" dirty="0" smtClean="0">
                <a:latin typeface="Georgia" panose="02040502050405020303" pitchFamily="18" charset="0"/>
              </a:rPr>
              <a:t>3</a:t>
            </a:r>
            <a:r>
              <a:rPr lang="ru-RU" dirty="0">
                <a:latin typeface="Georgia" panose="02040502050405020303" pitchFamily="18" charset="0"/>
              </a:rPr>
              <a:t>. </a:t>
            </a:r>
            <a:r>
              <a:rPr lang="ru-RU" b="1" dirty="0">
                <a:latin typeface="Georgia" panose="02040502050405020303" pitchFamily="18" charset="0"/>
              </a:rPr>
              <a:t>Отсутствие транспортных расходов</a:t>
            </a:r>
            <a:r>
              <a:rPr lang="ru-RU" dirty="0">
                <a:latin typeface="Georgia" panose="02040502050405020303" pitchFamily="18" charset="0"/>
              </a:rPr>
              <a:t>, связанных с доставкой комбикорма, отсутствие платы за хранение</a:t>
            </a:r>
          </a:p>
          <a:p>
            <a:pPr marL="82296" indent="0" fontAlgn="t">
              <a:lnSpc>
                <a:spcPct val="120000"/>
              </a:lnSpc>
              <a:buNone/>
            </a:pPr>
            <a:r>
              <a:rPr lang="ru-RU" dirty="0">
                <a:latin typeface="Georgia" panose="02040502050405020303" pitchFamily="18" charset="0"/>
              </a:rPr>
              <a:t>4. </a:t>
            </a:r>
            <a:r>
              <a:rPr lang="ru-RU" b="1" dirty="0">
                <a:latin typeface="Georgia" panose="02040502050405020303" pitchFamily="18" charset="0"/>
              </a:rPr>
              <a:t>Высокое качество</a:t>
            </a:r>
            <a:r>
              <a:rPr lang="ru-RU" dirty="0">
                <a:latin typeface="Georgia" panose="02040502050405020303" pitchFamily="18" charset="0"/>
              </a:rPr>
              <a:t> размола, точность дозирования и смешивания</a:t>
            </a:r>
          </a:p>
          <a:p>
            <a:pPr marL="82296" indent="0" fontAlgn="t">
              <a:lnSpc>
                <a:spcPct val="120000"/>
              </a:lnSpc>
              <a:buNone/>
            </a:pPr>
            <a:r>
              <a:rPr lang="ru-RU" dirty="0">
                <a:latin typeface="Georgia" panose="02040502050405020303" pitchFamily="18" charset="0"/>
              </a:rPr>
              <a:t>5. </a:t>
            </a:r>
            <a:r>
              <a:rPr lang="ru-RU" b="1" dirty="0">
                <a:latin typeface="Georgia" panose="02040502050405020303" pitchFamily="18" charset="0"/>
              </a:rPr>
              <a:t>Независимость</a:t>
            </a:r>
            <a:r>
              <a:rPr lang="ru-RU" dirty="0">
                <a:latin typeface="Georgia" panose="02040502050405020303" pitchFamily="18" charset="0"/>
              </a:rPr>
              <a:t> от КХП и комбикормовых заводов</a:t>
            </a:r>
          </a:p>
          <a:p>
            <a:pPr marL="82296" indent="0" fontAlgn="t">
              <a:lnSpc>
                <a:spcPct val="120000"/>
              </a:lnSpc>
              <a:buNone/>
            </a:pPr>
            <a:r>
              <a:rPr lang="ru-RU" dirty="0">
                <a:latin typeface="Georgia" panose="02040502050405020303" pitchFamily="18" charset="0"/>
              </a:rPr>
              <a:t>6. </a:t>
            </a:r>
            <a:r>
              <a:rPr lang="ru-RU" b="1" dirty="0">
                <a:latin typeface="Georgia" panose="02040502050405020303" pitchFamily="18" charset="0"/>
              </a:rPr>
              <a:t>Удобное</a:t>
            </a:r>
            <a:r>
              <a:rPr lang="ru-RU" dirty="0">
                <a:latin typeface="Georgia" panose="02040502050405020303" pitchFamily="18" charset="0"/>
              </a:rPr>
              <a:t> для Вас </a:t>
            </a:r>
            <a:r>
              <a:rPr lang="ru-RU" b="1" dirty="0">
                <a:latin typeface="Georgia" panose="02040502050405020303" pitchFamily="18" charset="0"/>
              </a:rPr>
              <a:t>время и место</a:t>
            </a:r>
            <a:r>
              <a:rPr lang="ru-RU" dirty="0">
                <a:latin typeface="Georgia" panose="02040502050405020303" pitchFamily="18" charset="0"/>
              </a:rPr>
              <a:t> выполнения работ</a:t>
            </a:r>
          </a:p>
          <a:p>
            <a:pPr marL="82296" indent="0" fontAlgn="t">
              <a:lnSpc>
                <a:spcPct val="120000"/>
              </a:lnSpc>
              <a:buNone/>
            </a:pPr>
            <a:r>
              <a:rPr lang="ru-RU" dirty="0">
                <a:latin typeface="Georgia" panose="02040502050405020303" pitchFamily="18" charset="0"/>
              </a:rPr>
              <a:t>7. </a:t>
            </a:r>
            <a:r>
              <a:rPr lang="ru-RU" b="1" dirty="0">
                <a:latin typeface="Georgia" panose="02040502050405020303" pitchFamily="18" charset="0"/>
              </a:rPr>
              <a:t>Мобильность</a:t>
            </a:r>
            <a:endParaRPr lang="ru-RU" dirty="0">
              <a:latin typeface="Georgia" panose="02040502050405020303" pitchFamily="18" charset="0"/>
            </a:endParaRPr>
          </a:p>
          <a:p>
            <a:pPr marL="82296" indent="0" fontAlgn="t">
              <a:lnSpc>
                <a:spcPct val="120000"/>
              </a:lnSpc>
              <a:buNone/>
            </a:pPr>
            <a:r>
              <a:rPr lang="ru-RU" dirty="0">
                <a:latin typeface="Georgia" panose="02040502050405020303" pitchFamily="18" charset="0"/>
              </a:rPr>
              <a:t>8. Отсутствие подготовительных работ и затрат</a:t>
            </a:r>
          </a:p>
          <a:p>
            <a:pPr marL="82296" indent="0" fontAlgn="t">
              <a:lnSpc>
                <a:spcPct val="120000"/>
              </a:lnSpc>
              <a:buNone/>
            </a:pPr>
            <a:r>
              <a:rPr lang="ru-RU" dirty="0">
                <a:latin typeface="Georgia" panose="02040502050405020303" pitchFamily="18" charset="0"/>
              </a:rPr>
              <a:t>9. Задействуется </a:t>
            </a:r>
            <a:r>
              <a:rPr lang="ru-RU" b="1" dirty="0">
                <a:latin typeface="Georgia" panose="02040502050405020303" pitchFamily="18" charset="0"/>
              </a:rPr>
              <a:t>минимальное количество</a:t>
            </a:r>
            <a:r>
              <a:rPr lang="ru-RU" dirty="0">
                <a:latin typeface="Georgia" panose="02040502050405020303" pitchFamily="18" charset="0"/>
              </a:rPr>
              <a:t> обслуживающего </a:t>
            </a:r>
            <a:r>
              <a:rPr lang="ru-RU" b="1" dirty="0">
                <a:latin typeface="Georgia" panose="02040502050405020303" pitchFamily="18" charset="0"/>
              </a:rPr>
              <a:t>персонала</a:t>
            </a:r>
            <a:endParaRPr lang="ru-RU" dirty="0">
              <a:latin typeface="Georgia" panose="02040502050405020303" pitchFamily="18" charset="0"/>
            </a:endParaRPr>
          </a:p>
          <a:p>
            <a:pPr marL="82296" indent="0" fontAlgn="t">
              <a:lnSpc>
                <a:spcPct val="120000"/>
              </a:lnSpc>
              <a:buNone/>
            </a:pPr>
            <a:r>
              <a:rPr lang="ru-RU" dirty="0">
                <a:latin typeface="Georgia" panose="02040502050405020303" pitchFamily="18" charset="0"/>
              </a:rPr>
              <a:t>10. </a:t>
            </a:r>
            <a:r>
              <a:rPr lang="ru-RU" b="1" dirty="0">
                <a:latin typeface="Georgia" panose="02040502050405020303" pitchFamily="18" charset="0"/>
              </a:rPr>
              <a:t>Эффективное использование</a:t>
            </a:r>
            <a:r>
              <a:rPr lang="ru-RU" dirty="0">
                <a:latin typeface="Georgia" panose="02040502050405020303" pitchFamily="18" charset="0"/>
              </a:rPr>
              <a:t> собственного </a:t>
            </a:r>
            <a:r>
              <a:rPr lang="ru-RU" b="1" dirty="0">
                <a:latin typeface="Georgia" panose="02040502050405020303" pitchFamily="18" charset="0"/>
              </a:rPr>
              <a:t>сырья</a:t>
            </a:r>
            <a:endParaRPr lang="ru-RU" dirty="0">
              <a:latin typeface="Georgia" panose="02040502050405020303" pitchFamily="18" charset="0"/>
            </a:endParaRP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9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600" b="1" dirty="0">
                <a:effectLst/>
                <a:latin typeface="Georgia" panose="02040502050405020303" pitchFamily="18" charset="0"/>
              </a:rPr>
              <a:t>ПРЕИМУЩЕСТВА МОБИЛЬНОГО КОМБИКОРМОВОГО ЗАВОДА ПЕРЕД ПОКУПКОЙ ГОТОВЫХ КОРМОВ:</a:t>
            </a:r>
            <a:endParaRPr lang="ru-RU" sz="26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7890080" cy="4896544"/>
          </a:xfrm>
        </p:spPr>
        <p:txBody>
          <a:bodyPr>
            <a:normAutofit fontScale="62500" lnSpcReduction="20000"/>
          </a:bodyPr>
          <a:lstStyle/>
          <a:p>
            <a:pPr marL="82296" indent="0" fontAlgn="t">
              <a:buNone/>
            </a:pPr>
            <a:r>
              <a:rPr lang="ru-RU" dirty="0">
                <a:latin typeface="Georgia" panose="02040502050405020303" pitchFamily="18" charset="0"/>
              </a:rPr>
              <a:t>1. Комбикорма всегда </a:t>
            </a:r>
            <a:r>
              <a:rPr lang="ru-RU" b="1" dirty="0">
                <a:latin typeface="Georgia" panose="02040502050405020303" pitchFamily="18" charset="0"/>
              </a:rPr>
              <a:t>свежие</a:t>
            </a:r>
            <a:endParaRPr lang="ru-RU" dirty="0">
              <a:latin typeface="Georgia" panose="02040502050405020303" pitchFamily="18" charset="0"/>
            </a:endParaRPr>
          </a:p>
          <a:p>
            <a:pPr marL="82296" indent="0" fontAlgn="t">
              <a:buNone/>
            </a:pPr>
            <a:r>
              <a:rPr lang="ru-RU" dirty="0">
                <a:latin typeface="Georgia" panose="02040502050405020303" pitchFamily="18" charset="0"/>
              </a:rPr>
              <a:t>2. Изготовление кормов </a:t>
            </a:r>
            <a:r>
              <a:rPr lang="ru-RU" b="1" dirty="0">
                <a:latin typeface="Georgia" panose="02040502050405020303" pitchFamily="18" charset="0"/>
              </a:rPr>
              <a:t>из Вашего сырья по Вашей рецептуре</a:t>
            </a:r>
            <a:r>
              <a:rPr lang="ru-RU" dirty="0">
                <a:latin typeface="Georgia" panose="02040502050405020303" pitchFamily="18" charset="0"/>
              </a:rPr>
              <a:t> (любой рецепт можно изменить в считанные минуты)</a:t>
            </a:r>
          </a:p>
          <a:p>
            <a:pPr marL="82296" indent="0" fontAlgn="t">
              <a:buNone/>
            </a:pPr>
            <a:r>
              <a:rPr lang="ru-RU" dirty="0">
                <a:latin typeface="Georgia" panose="02040502050405020303" pitchFamily="18" charset="0"/>
              </a:rPr>
              <a:t>3. </a:t>
            </a:r>
            <a:r>
              <a:rPr lang="ru-RU" b="1" dirty="0">
                <a:latin typeface="Georgia" panose="02040502050405020303" pitchFamily="18" charset="0"/>
              </a:rPr>
              <a:t>Точность дозирования</a:t>
            </a:r>
            <a:r>
              <a:rPr lang="ru-RU" dirty="0">
                <a:latin typeface="Georgia" panose="02040502050405020303" pitchFamily="18" charset="0"/>
              </a:rPr>
              <a:t> сырья</a:t>
            </a:r>
          </a:p>
          <a:p>
            <a:pPr marL="82296" indent="0" fontAlgn="t">
              <a:buNone/>
            </a:pPr>
            <a:r>
              <a:rPr lang="ru-RU" dirty="0">
                <a:latin typeface="Georgia" panose="02040502050405020303" pitchFamily="18" charset="0"/>
              </a:rPr>
              <a:t>4. </a:t>
            </a:r>
            <a:r>
              <a:rPr lang="ru-RU" b="1" dirty="0">
                <a:latin typeface="Georgia" panose="02040502050405020303" pitchFamily="18" charset="0"/>
              </a:rPr>
              <a:t>Сбалансированность</a:t>
            </a:r>
            <a:r>
              <a:rPr lang="ru-RU" dirty="0">
                <a:latin typeface="Georgia" panose="02040502050405020303" pitchFamily="18" charset="0"/>
              </a:rPr>
              <a:t> комбикормов по витаминам, аминокислотам, протеину, энергии (качественные показатели готовых </a:t>
            </a:r>
            <a:r>
              <a:rPr lang="ru-RU" dirty="0" err="1">
                <a:latin typeface="Georgia" panose="02040502050405020303" pitchFamily="18" charset="0"/>
              </a:rPr>
              <a:t>кормосмесей</a:t>
            </a:r>
            <a:r>
              <a:rPr lang="ru-RU" dirty="0">
                <a:latin typeface="Georgia" panose="02040502050405020303" pitchFamily="18" charset="0"/>
              </a:rPr>
              <a:t> полностью </a:t>
            </a:r>
            <a:r>
              <a:rPr lang="ru-RU" b="1" dirty="0">
                <a:latin typeface="Georgia" panose="02040502050405020303" pitchFamily="18" charset="0"/>
              </a:rPr>
              <a:t>соответствуют</a:t>
            </a:r>
            <a:r>
              <a:rPr lang="ru-RU" dirty="0">
                <a:latin typeface="Georgia" panose="02040502050405020303" pitchFamily="18" charset="0"/>
              </a:rPr>
              <a:t> требованиям всех действующих </a:t>
            </a:r>
            <a:r>
              <a:rPr lang="ru-RU" b="1" dirty="0">
                <a:latin typeface="Georgia" panose="02040502050405020303" pitchFamily="18" charset="0"/>
              </a:rPr>
              <a:t>ГОСТов и ТУ</a:t>
            </a:r>
            <a:r>
              <a:rPr lang="ru-RU" dirty="0">
                <a:latin typeface="Georgia" panose="02040502050405020303" pitchFamily="18" charset="0"/>
              </a:rPr>
              <a:t> на корма для животных)</a:t>
            </a:r>
          </a:p>
          <a:p>
            <a:pPr marL="82296" indent="0" fontAlgn="t">
              <a:buNone/>
            </a:pPr>
            <a:r>
              <a:rPr lang="ru-RU" dirty="0">
                <a:latin typeface="Georgia" panose="02040502050405020303" pitchFamily="18" charset="0"/>
              </a:rPr>
              <a:t>5. </a:t>
            </a:r>
            <a:r>
              <a:rPr lang="ru-RU" b="1" dirty="0">
                <a:latin typeface="Georgia" panose="02040502050405020303" pitchFamily="18" charset="0"/>
              </a:rPr>
              <a:t>Однородность</a:t>
            </a:r>
            <a:r>
              <a:rPr lang="ru-RU" dirty="0">
                <a:latin typeface="Georgia" panose="02040502050405020303" pitchFamily="18" charset="0"/>
              </a:rPr>
              <a:t> кормовой смеси (точность смешивания 1: 100 000)</a:t>
            </a:r>
          </a:p>
          <a:p>
            <a:pPr marL="82296" indent="0" fontAlgn="t">
              <a:buNone/>
            </a:pPr>
            <a:r>
              <a:rPr lang="ru-RU" dirty="0">
                <a:latin typeface="Georgia" panose="02040502050405020303" pitchFamily="18" charset="0"/>
              </a:rPr>
              <a:t>6. Возможность иметь </a:t>
            </a:r>
            <a:r>
              <a:rPr lang="ru-RU" b="1" dirty="0">
                <a:latin typeface="Georgia" panose="02040502050405020303" pitchFamily="18" charset="0"/>
              </a:rPr>
              <a:t>запас комбикорма</a:t>
            </a:r>
            <a:r>
              <a:rPr lang="ru-RU" dirty="0">
                <a:latin typeface="Georgia" panose="02040502050405020303" pitchFamily="18" charset="0"/>
              </a:rPr>
              <a:t> на любой промежуток времени</a:t>
            </a:r>
          </a:p>
          <a:p>
            <a:pPr marL="82296" indent="0" fontAlgn="t">
              <a:buNone/>
            </a:pPr>
            <a:r>
              <a:rPr lang="ru-RU" dirty="0">
                <a:latin typeface="Georgia" panose="02040502050405020303" pitchFamily="18" charset="0"/>
              </a:rPr>
              <a:t>7. </a:t>
            </a:r>
            <a:r>
              <a:rPr lang="ru-RU" b="1" dirty="0">
                <a:latin typeface="Georgia" panose="02040502050405020303" pitchFamily="18" charset="0"/>
              </a:rPr>
              <a:t>Возможность изготавливать корма непосредственно в местах хранения сырья или местах откорма</a:t>
            </a:r>
            <a:endParaRPr lang="ru-RU" dirty="0">
              <a:latin typeface="Georgia" panose="02040502050405020303" pitchFamily="18" charset="0"/>
            </a:endParaRP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9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60648"/>
            <a:ext cx="7714104" cy="2880320"/>
          </a:xfrm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ru-RU" sz="2500" dirty="0" smtClean="0">
                <a:latin typeface="Georgia" panose="02040502050405020303" pitchFamily="18" charset="0"/>
              </a:rPr>
              <a:t>Более</a:t>
            </a:r>
            <a:r>
              <a:rPr lang="ru-RU" sz="2500" dirty="0">
                <a:latin typeface="Georgia" panose="02040502050405020303" pitchFamily="18" charset="0"/>
              </a:rPr>
              <a:t> </a:t>
            </a:r>
            <a:r>
              <a:rPr lang="ru-RU" sz="2500" b="1" dirty="0">
                <a:solidFill>
                  <a:srgbClr val="FF0000"/>
                </a:solidFill>
                <a:latin typeface="Georgia" panose="02040502050405020303" pitchFamily="18" charset="0"/>
              </a:rPr>
              <a:t>200</a:t>
            </a:r>
            <a:r>
              <a:rPr lang="ru-RU" sz="2500" dirty="0">
                <a:latin typeface="Georgia" panose="02040502050405020303" pitchFamily="18" charset="0"/>
              </a:rPr>
              <a:t> хозяйств </a:t>
            </a:r>
            <a:r>
              <a:rPr lang="ru-RU" sz="2500" b="1" dirty="0">
                <a:latin typeface="Georgia" panose="02040502050405020303" pitchFamily="18" charset="0"/>
              </a:rPr>
              <a:t>уже</a:t>
            </a:r>
            <a:r>
              <a:rPr lang="ru-RU" sz="2500" dirty="0">
                <a:latin typeface="Georgia" panose="02040502050405020303" pitchFamily="18" charset="0"/>
              </a:rPr>
              <a:t> воспользовались нашими услугами. </a:t>
            </a:r>
            <a:endParaRPr lang="ru-RU" sz="2500" dirty="0" smtClean="0">
              <a:latin typeface="Georgia" panose="02040502050405020303" pitchFamily="18" charset="0"/>
            </a:endParaRPr>
          </a:p>
          <a:p>
            <a:pPr marL="82296" indent="0" algn="just">
              <a:buNone/>
            </a:pPr>
            <a:r>
              <a:rPr lang="ru-RU" sz="2500" b="1" dirty="0" smtClean="0">
                <a:latin typeface="Georgia" panose="02040502050405020303" pitchFamily="18" charset="0"/>
              </a:rPr>
              <a:t>Мы </a:t>
            </a:r>
            <a:r>
              <a:rPr lang="ru-RU" sz="2500" b="1" dirty="0">
                <a:latin typeface="Georgia" panose="02040502050405020303" pitchFamily="18" charset="0"/>
              </a:rPr>
              <a:t>ГАРАНТИРУЕМ, что </a:t>
            </a:r>
            <a:r>
              <a:rPr lang="ru-RU" sz="2500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КАЖДЫЙ</a:t>
            </a:r>
            <a:r>
              <a:rPr lang="ru-RU" sz="2500" b="1" dirty="0" smtClean="0">
                <a:latin typeface="Georgia" panose="02040502050405020303" pitchFamily="18" charset="0"/>
              </a:rPr>
              <a:t> </a:t>
            </a:r>
            <a:r>
              <a:rPr lang="ru-RU" sz="2500" dirty="0" smtClean="0">
                <a:latin typeface="Georgia" panose="02040502050405020303" pitchFamily="18" charset="0"/>
              </a:rPr>
              <a:t>из </a:t>
            </a:r>
            <a:r>
              <a:rPr lang="ru-RU" sz="2500" dirty="0">
                <a:latin typeface="Georgia" panose="02040502050405020303" pitchFamily="18" charset="0"/>
              </a:rPr>
              <a:t>наших клиентов может подтвердить наш профессионализм, качество, надежность, а </a:t>
            </a:r>
            <a:r>
              <a:rPr lang="ru-RU" sz="2500" dirty="0" smtClean="0">
                <a:latin typeface="Georgia" panose="02040502050405020303" pitchFamily="18" charset="0"/>
              </a:rPr>
              <a:t>также</a:t>
            </a:r>
            <a:r>
              <a:rPr lang="ru-RU" sz="2500" dirty="0">
                <a:latin typeface="Georgia" panose="02040502050405020303" pitchFamily="18" charset="0"/>
              </a:rPr>
              <a:t> </a:t>
            </a:r>
            <a:r>
              <a:rPr lang="ru-RU" sz="25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ЭФФЕКТИВНОСТЬ</a:t>
            </a:r>
            <a:r>
              <a:rPr lang="ru-RU" sz="2500" b="1" dirty="0" smtClean="0">
                <a:latin typeface="Georgia" panose="02040502050405020303" pitchFamily="18" charset="0"/>
              </a:rPr>
              <a:t> использования мобильного  </a:t>
            </a:r>
            <a:r>
              <a:rPr lang="ru-RU" sz="2500" b="1" dirty="0">
                <a:latin typeface="Georgia" panose="02040502050405020303" pitchFamily="18" charset="0"/>
              </a:rPr>
              <a:t>комбикормового завода. </a:t>
            </a:r>
            <a:endParaRPr lang="ru-RU" sz="2500" b="1" dirty="0" smtClean="0">
              <a:latin typeface="Georgia" panose="02040502050405020303" pitchFamily="18" charset="0"/>
            </a:endParaRPr>
          </a:p>
          <a:p>
            <a:pPr marL="82296" indent="0" algn="just">
              <a:buNone/>
            </a:pPr>
            <a:endParaRPr lang="ru-RU" sz="2500" dirty="0">
              <a:latin typeface="Georgia" panose="02040502050405020303" pitchFamily="18" charset="0"/>
            </a:endParaRPr>
          </a:p>
        </p:txBody>
      </p:sp>
      <p:pic>
        <p:nvPicPr>
          <p:cNvPr id="2050" name="Picture 2" descr="E:\! Для обновления сайта !\Наши клиенты\Туровщи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39985"/>
            <a:ext cx="1894377" cy="142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! Для обновления сайта !\Наши клиенты\Андреевка-Агр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39986"/>
            <a:ext cx="1800200" cy="135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! Для обновления сайта !\Наши клиенты\Гродненская облсельхозтехни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136" y="3339984"/>
            <a:ext cx="1800201" cy="135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! Для обновления сайта !\Наши клиенты\Глубокский КЗ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5157192"/>
            <a:ext cx="1894377" cy="142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! Для обновления сайта !\Наши клиенты\Полоцкий КХП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157192"/>
            <a:ext cx="1800200" cy="143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! Для обновления сайта !\Наши клиенты\СПК им Деньщиков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504" y="5157192"/>
            <a:ext cx="1869094" cy="14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:\! Для обновления сайта !\Наши клиенты\КХ Луч_ 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68" y="3339986"/>
            <a:ext cx="1839768" cy="13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:\! Для обновления сайта !\Наши клиенты\Промзерно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8" r="4794"/>
          <a:stretch/>
        </p:blipFill>
        <p:spPr bwMode="auto">
          <a:xfrm>
            <a:off x="7134373" y="5157192"/>
            <a:ext cx="1847850" cy="143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0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говорят о нас наши клиенты: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82296" indent="0">
              <a:buNone/>
            </a:pPr>
            <a:r>
              <a:rPr lang="ru-RU" i="1" dirty="0" smtClean="0">
                <a:latin typeface="Georgia" panose="02040502050405020303" pitchFamily="18" charset="0"/>
              </a:rPr>
              <a:t>«можно добиться значительной экономии»</a:t>
            </a:r>
          </a:p>
          <a:p>
            <a:pPr marL="82296" indent="0">
              <a:buNone/>
            </a:pPr>
            <a:endParaRPr lang="ru-RU" i="1" dirty="0">
              <a:latin typeface="Georgia" panose="02040502050405020303" pitchFamily="18" charset="0"/>
            </a:endParaRPr>
          </a:p>
          <a:p>
            <a:pPr marL="82296" indent="0">
              <a:buNone/>
            </a:pPr>
            <a:r>
              <a:rPr lang="ru-RU" i="1" dirty="0" smtClean="0">
                <a:latin typeface="Georgia" panose="02040502050405020303" pitchFamily="18" charset="0"/>
              </a:rPr>
              <a:t>«мы </a:t>
            </a:r>
            <a:r>
              <a:rPr lang="ru-RU" i="1" dirty="0">
                <a:latin typeface="Georgia" panose="02040502050405020303" pitchFamily="18" charset="0"/>
              </a:rPr>
              <a:t>снизили затраты на производство кормов, и, как следствие, себестоимость конечной </a:t>
            </a:r>
            <a:r>
              <a:rPr lang="ru-RU" i="1" dirty="0" smtClean="0">
                <a:latin typeface="Georgia" panose="02040502050405020303" pitchFamily="18" charset="0"/>
              </a:rPr>
              <a:t>продукции»</a:t>
            </a:r>
            <a:endParaRPr lang="ru-RU" i="1" dirty="0">
              <a:latin typeface="Georgia" panose="02040502050405020303" pitchFamily="18" charset="0"/>
            </a:endParaRPr>
          </a:p>
          <a:p>
            <a:pPr marL="82296" indent="0">
              <a:buNone/>
            </a:pPr>
            <a:endParaRPr lang="ru-RU" i="1" dirty="0" smtClean="0">
              <a:latin typeface="Georgia" panose="02040502050405020303" pitchFamily="18" charset="0"/>
            </a:endParaRPr>
          </a:p>
          <a:p>
            <a:pPr marL="82296" indent="0">
              <a:buNone/>
            </a:pPr>
            <a:r>
              <a:rPr lang="ru-RU" i="1" dirty="0" smtClean="0">
                <a:latin typeface="Georgia" panose="02040502050405020303" pitchFamily="18" charset="0"/>
              </a:rPr>
              <a:t>«очень </a:t>
            </a:r>
            <a:r>
              <a:rPr lang="ru-RU" i="1" dirty="0">
                <a:latin typeface="Georgia" panose="02040502050405020303" pitchFamily="18" charset="0"/>
              </a:rPr>
              <a:t>удобно, быстро и значительно </a:t>
            </a:r>
            <a:r>
              <a:rPr lang="ru-RU" i="1" dirty="0" smtClean="0">
                <a:latin typeface="Georgia" panose="02040502050405020303" pitchFamily="18" charset="0"/>
              </a:rPr>
              <a:t>дешевле»</a:t>
            </a:r>
          </a:p>
          <a:p>
            <a:pPr marL="82296" indent="0">
              <a:buNone/>
            </a:pPr>
            <a:endParaRPr lang="ru-RU" i="1" dirty="0">
              <a:latin typeface="Georgia" panose="02040502050405020303" pitchFamily="18" charset="0"/>
            </a:endParaRPr>
          </a:p>
          <a:p>
            <a:pPr marL="82296" indent="0">
              <a:buNone/>
            </a:pPr>
            <a:r>
              <a:rPr lang="ru-RU" i="1" dirty="0" smtClean="0">
                <a:latin typeface="Georgia" panose="02040502050405020303" pitchFamily="18" charset="0"/>
              </a:rPr>
              <a:t>«очень </a:t>
            </a:r>
            <a:r>
              <a:rPr lang="ru-RU" i="1" dirty="0">
                <a:latin typeface="Georgia" panose="02040502050405020303" pitchFamily="18" charset="0"/>
              </a:rPr>
              <a:t>выгодно для нас во всех отношениях. На таких кормах мы получаем больше привесов и </a:t>
            </a:r>
            <a:r>
              <a:rPr lang="ru-RU" i="1" dirty="0" smtClean="0">
                <a:latin typeface="Georgia" panose="02040502050405020303" pitchFamily="18" charset="0"/>
              </a:rPr>
              <a:t>надоев»</a:t>
            </a:r>
          </a:p>
          <a:p>
            <a:pPr marL="82296" indent="0">
              <a:buNone/>
            </a:pPr>
            <a:endParaRPr lang="ru-RU" i="1" dirty="0">
              <a:latin typeface="Georgia" panose="02040502050405020303" pitchFamily="18" charset="0"/>
            </a:endParaRPr>
          </a:p>
          <a:p>
            <a:pPr marL="82296" indent="0">
              <a:buNone/>
            </a:pPr>
            <a:r>
              <a:rPr lang="ru-RU" i="1" dirty="0" smtClean="0">
                <a:latin typeface="Georgia" panose="02040502050405020303" pitchFamily="18" charset="0"/>
              </a:rPr>
              <a:t>«удобно </a:t>
            </a:r>
            <a:r>
              <a:rPr lang="ru-RU" i="1" dirty="0">
                <a:latin typeface="Georgia" panose="02040502050405020303" pitchFamily="18" charset="0"/>
              </a:rPr>
              <a:t>и выгодно: продукция становится гораздо </a:t>
            </a:r>
            <a:r>
              <a:rPr lang="ru-RU" i="1" dirty="0" smtClean="0">
                <a:latin typeface="Georgia" panose="02040502050405020303" pitchFamily="18" charset="0"/>
              </a:rPr>
              <a:t>дешевле»</a:t>
            </a:r>
            <a:endParaRPr lang="ru-RU" i="1" dirty="0">
              <a:latin typeface="Georgia" panose="02040502050405020303" pitchFamily="18" charset="0"/>
            </a:endParaRPr>
          </a:p>
          <a:p>
            <a:pPr marL="82296" indent="0">
              <a:buNone/>
            </a:pPr>
            <a:endParaRPr lang="ru-RU" i="1" dirty="0">
              <a:latin typeface="Georgia" panose="02040502050405020303" pitchFamily="18" charset="0"/>
            </a:endParaRPr>
          </a:p>
          <a:p>
            <a:pPr marL="82296" indent="0">
              <a:buNone/>
            </a:pPr>
            <a:r>
              <a:rPr lang="ru-RU" i="1" dirty="0" smtClean="0">
                <a:latin typeface="Georgia" panose="02040502050405020303" pitchFamily="18" charset="0"/>
              </a:rPr>
              <a:t>«качество</a:t>
            </a:r>
            <a:r>
              <a:rPr lang="ru-RU" i="1" dirty="0">
                <a:latin typeface="Georgia" panose="02040502050405020303" pitchFamily="18" charset="0"/>
              </a:rPr>
              <a:t>, экономия, </a:t>
            </a:r>
            <a:r>
              <a:rPr lang="ru-RU" i="1" dirty="0" smtClean="0">
                <a:latin typeface="Georgia" panose="02040502050405020303" pitchFamily="18" charset="0"/>
              </a:rPr>
              <a:t>мобильность»</a:t>
            </a:r>
          </a:p>
          <a:p>
            <a:pPr marL="82296" indent="0">
              <a:buNone/>
            </a:pPr>
            <a:endParaRPr lang="ru-RU" dirty="0">
              <a:latin typeface="Georgia" panose="02040502050405020303" pitchFamily="18" charset="0"/>
            </a:endParaRPr>
          </a:p>
          <a:p>
            <a:pPr marL="82296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Больше отзывов читайте на нашем сайте</a:t>
            </a:r>
            <a:r>
              <a:rPr lang="ru-RU" dirty="0" smtClean="0">
                <a:latin typeface="Georgia" panose="02040502050405020303" pitchFamily="18" charset="0"/>
              </a:rPr>
              <a:t>: </a:t>
            </a:r>
          </a:p>
          <a:p>
            <a:pPr marL="82296" indent="0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hlinkClick r:id="rId3"/>
              </a:rPr>
              <a:t>http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hlinkClick r:id="rId3"/>
              </a:rPr>
              <a:t>://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hlinkClick r:id="rId3"/>
              </a:rPr>
              <a:t>mkz.by/otzyvyklientov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82296" indent="0">
              <a:buNone/>
            </a:pP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3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9 причин работать с нами:</a:t>
            </a:r>
            <a:endParaRPr lang="ru-RU" sz="4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08720"/>
            <a:ext cx="7920880" cy="5832648"/>
          </a:xfrm>
        </p:spPr>
        <p:txBody>
          <a:bodyPr>
            <a:normAutofit fontScale="25000" lnSpcReduction="20000"/>
          </a:bodyPr>
          <a:lstStyle/>
          <a:p>
            <a:pPr marL="82296" indent="0" fontAlgn="t">
              <a:lnSpc>
                <a:spcPct val="120000"/>
              </a:lnSpc>
              <a:buNone/>
            </a:pPr>
            <a:r>
              <a:rPr lang="ru-RU" sz="4800" b="1" dirty="0">
                <a:solidFill>
                  <a:srgbClr val="FF0000"/>
                </a:solidFill>
                <a:latin typeface="Georgia" panose="02040502050405020303" pitchFamily="18" charset="0"/>
              </a:rPr>
              <a:t>1.</a:t>
            </a:r>
            <a:r>
              <a:rPr lang="ru-RU" sz="4800" dirty="0">
                <a:solidFill>
                  <a:srgbClr val="FF0000"/>
                </a:solidFill>
                <a:latin typeface="Georgia" panose="02040502050405020303" pitchFamily="18" charset="0"/>
              </a:rPr>
              <a:t>   </a:t>
            </a:r>
            <a:r>
              <a:rPr lang="ru-RU" sz="4800" b="1" dirty="0">
                <a:solidFill>
                  <a:srgbClr val="FF0000"/>
                </a:solidFill>
                <a:latin typeface="Georgia" panose="02040502050405020303" pitchFamily="18" charset="0"/>
              </a:rPr>
              <a:t>ЗНАЧИТЕЛЬНОЕ СНИЖЕНИЕ ЗАТРАТ</a:t>
            </a:r>
            <a:endParaRPr lang="ru-RU" sz="48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82296" indent="0" fontAlgn="t">
              <a:lnSpc>
                <a:spcPct val="120000"/>
              </a:lnSpc>
              <a:buNone/>
            </a:pPr>
            <a:r>
              <a:rPr lang="ru-RU" sz="4800" dirty="0">
                <a:latin typeface="Georgia" panose="02040502050405020303" pitchFamily="18" charset="0"/>
              </a:rPr>
              <a:t>Для производства 1 тонны комбикорма требуется </a:t>
            </a:r>
            <a:r>
              <a:rPr lang="ru-RU" sz="4800" dirty="0" smtClean="0">
                <a:latin typeface="Georgia" panose="02040502050405020303" pitchFamily="18" charset="0"/>
              </a:rPr>
              <a:t>3-3,5 </a:t>
            </a:r>
            <a:r>
              <a:rPr lang="ru-RU" sz="4800" dirty="0">
                <a:latin typeface="Georgia" panose="02040502050405020303" pitchFamily="18" charset="0"/>
              </a:rPr>
              <a:t>литра дизельного топлива, нет транспортных расходов на доставку зерна на ближайший КХП, нет оплаты за хранение и переработку, нет транспортных затрат на доставку готового корма, отсутствуют потери при перевозке сырья и готового комбикорма.</a:t>
            </a:r>
          </a:p>
          <a:p>
            <a:pPr marL="82296" indent="0" fontAlgn="t">
              <a:lnSpc>
                <a:spcPct val="120000"/>
              </a:lnSpc>
              <a:buNone/>
            </a:pPr>
            <a:r>
              <a:rPr lang="ru-RU" sz="4800" b="1" dirty="0">
                <a:solidFill>
                  <a:srgbClr val="FF0000"/>
                </a:solidFill>
                <a:latin typeface="Georgia" panose="02040502050405020303" pitchFamily="18" charset="0"/>
              </a:rPr>
              <a:t>2.</a:t>
            </a:r>
            <a:r>
              <a:rPr lang="ru-RU" sz="4800" dirty="0">
                <a:solidFill>
                  <a:srgbClr val="FF0000"/>
                </a:solidFill>
                <a:latin typeface="Georgia" panose="02040502050405020303" pitchFamily="18" charset="0"/>
              </a:rPr>
              <a:t>   </a:t>
            </a:r>
            <a:r>
              <a:rPr lang="ru-RU" sz="4800" b="1" dirty="0">
                <a:solidFill>
                  <a:srgbClr val="FF0000"/>
                </a:solidFill>
                <a:latin typeface="Georgia" panose="02040502050405020303" pitchFamily="18" charset="0"/>
              </a:rPr>
              <a:t>ВЫСОКАЯ ПРОИЗВОДИТЕЛЬНОСТЬ</a:t>
            </a:r>
            <a:endParaRPr lang="ru-RU" sz="48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82296" indent="0" fontAlgn="t">
              <a:lnSpc>
                <a:spcPct val="120000"/>
              </a:lnSpc>
              <a:buNone/>
            </a:pPr>
            <a:r>
              <a:rPr lang="ru-RU" sz="4800" dirty="0">
                <a:latin typeface="Georgia" panose="02040502050405020303" pitchFamily="18" charset="0"/>
              </a:rPr>
              <a:t>Мобильный комбикормовый завод может произвести до 15 тонн готовой продукции в час</a:t>
            </a:r>
          </a:p>
          <a:p>
            <a:pPr marL="82296" indent="0" fontAlgn="t">
              <a:lnSpc>
                <a:spcPct val="120000"/>
              </a:lnSpc>
              <a:buNone/>
            </a:pPr>
            <a:r>
              <a:rPr lang="ru-RU" sz="4800" b="1" dirty="0">
                <a:solidFill>
                  <a:srgbClr val="FF0000"/>
                </a:solidFill>
                <a:latin typeface="Georgia" panose="02040502050405020303" pitchFamily="18" charset="0"/>
              </a:rPr>
              <a:t>3.</a:t>
            </a:r>
            <a:r>
              <a:rPr lang="ru-RU" sz="4800" dirty="0">
                <a:solidFill>
                  <a:srgbClr val="FF0000"/>
                </a:solidFill>
                <a:latin typeface="Georgia" panose="02040502050405020303" pitchFamily="18" charset="0"/>
              </a:rPr>
              <a:t>   </a:t>
            </a:r>
            <a:r>
              <a:rPr lang="ru-RU" sz="4800" b="1" dirty="0">
                <a:solidFill>
                  <a:srgbClr val="FF0000"/>
                </a:solidFill>
                <a:latin typeface="Georgia" panose="02040502050405020303" pitchFamily="18" charset="0"/>
              </a:rPr>
              <a:t>КОНТРОЛЬ КАЧЕСТВА</a:t>
            </a:r>
            <a:endParaRPr lang="ru-RU" sz="48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82296" indent="0" fontAlgn="t">
              <a:lnSpc>
                <a:spcPct val="120000"/>
              </a:lnSpc>
              <a:buNone/>
            </a:pPr>
            <a:r>
              <a:rPr lang="ru-RU" sz="4800" dirty="0">
                <a:latin typeface="Georgia" panose="02040502050405020303" pitchFamily="18" charset="0"/>
              </a:rPr>
              <a:t>У Вас есть возможность контролировать качество полученного комбикорма. Качественные показатели готовых </a:t>
            </a:r>
            <a:r>
              <a:rPr lang="ru-RU" sz="4800" dirty="0" err="1">
                <a:latin typeface="Georgia" panose="02040502050405020303" pitchFamily="18" charset="0"/>
              </a:rPr>
              <a:t>кормосмесей</a:t>
            </a:r>
            <a:r>
              <a:rPr lang="ru-RU" sz="4800" dirty="0">
                <a:latin typeface="Georgia" panose="02040502050405020303" pitchFamily="18" charset="0"/>
              </a:rPr>
              <a:t> соответствуют требованиям всех действующих ГОСТов и ТУ на корма для животных. Гомогенность смешивания составляет 1:100000.</a:t>
            </a:r>
          </a:p>
          <a:p>
            <a:pPr marL="82296" indent="0" fontAlgn="t">
              <a:lnSpc>
                <a:spcPct val="120000"/>
              </a:lnSpc>
              <a:buNone/>
            </a:pPr>
            <a:r>
              <a:rPr lang="ru-RU" sz="4800" b="1" dirty="0">
                <a:solidFill>
                  <a:srgbClr val="FF0000"/>
                </a:solidFill>
                <a:latin typeface="Georgia" panose="02040502050405020303" pitchFamily="18" charset="0"/>
              </a:rPr>
              <a:t>4.</a:t>
            </a:r>
            <a:r>
              <a:rPr lang="ru-RU" sz="4800" dirty="0">
                <a:solidFill>
                  <a:srgbClr val="FF0000"/>
                </a:solidFill>
                <a:latin typeface="Georgia" panose="02040502050405020303" pitchFamily="18" charset="0"/>
              </a:rPr>
              <a:t>   </a:t>
            </a:r>
            <a:r>
              <a:rPr lang="ru-RU" sz="4800" b="1" dirty="0">
                <a:solidFill>
                  <a:srgbClr val="FF0000"/>
                </a:solidFill>
                <a:latin typeface="Georgia" panose="02040502050405020303" pitchFamily="18" charset="0"/>
              </a:rPr>
              <a:t>УНИВЕРСАЛЬНОСТЬ</a:t>
            </a:r>
            <a:endParaRPr lang="ru-RU" sz="48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82296" indent="0" fontAlgn="t">
              <a:lnSpc>
                <a:spcPct val="120000"/>
              </a:lnSpc>
              <a:buNone/>
            </a:pPr>
            <a:r>
              <a:rPr lang="ru-RU" sz="4800" dirty="0">
                <a:latin typeface="Georgia" panose="02040502050405020303" pitchFamily="18" charset="0"/>
              </a:rPr>
              <a:t>Возможность использования любого зерна, зернобобовых и т.п., оперативно менять рецептуру производимых комбикормов, вводить в кормовую смесь растительные масла.</a:t>
            </a:r>
          </a:p>
          <a:p>
            <a:pPr marL="82296" indent="0" fontAlgn="t">
              <a:lnSpc>
                <a:spcPct val="120000"/>
              </a:lnSpc>
              <a:buNone/>
            </a:pPr>
            <a:r>
              <a:rPr lang="ru-RU" sz="4800" b="1" dirty="0">
                <a:solidFill>
                  <a:srgbClr val="FF0000"/>
                </a:solidFill>
                <a:latin typeface="Georgia" panose="02040502050405020303" pitchFamily="18" charset="0"/>
              </a:rPr>
              <a:t>5.</a:t>
            </a:r>
            <a:r>
              <a:rPr lang="ru-RU" sz="4800" dirty="0">
                <a:solidFill>
                  <a:srgbClr val="FF0000"/>
                </a:solidFill>
                <a:latin typeface="Georgia" panose="02040502050405020303" pitchFamily="18" charset="0"/>
              </a:rPr>
              <a:t>   </a:t>
            </a:r>
            <a:r>
              <a:rPr lang="ru-RU" sz="4800" b="1" dirty="0">
                <a:solidFill>
                  <a:srgbClr val="FF0000"/>
                </a:solidFill>
                <a:latin typeface="Georgia" panose="02040502050405020303" pitchFamily="18" charset="0"/>
              </a:rPr>
              <a:t>МОБИЛЬНОСТЬ</a:t>
            </a:r>
            <a:endParaRPr lang="ru-RU" sz="48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82296" indent="0" fontAlgn="t">
              <a:lnSpc>
                <a:spcPct val="120000"/>
              </a:lnSpc>
              <a:buNone/>
            </a:pPr>
            <a:r>
              <a:rPr lang="ru-RU" sz="4800" dirty="0">
                <a:latin typeface="Georgia" panose="02040502050405020303" pitchFamily="18" charset="0"/>
              </a:rPr>
              <a:t>Возможность изготавливать корма непосредственно в местах хранения сырья или откорма скота, возможность оказывать услуги по производству кормов в других хозяйствах.</a:t>
            </a:r>
          </a:p>
          <a:p>
            <a:pPr marL="82296" indent="0" fontAlgn="t">
              <a:lnSpc>
                <a:spcPct val="120000"/>
              </a:lnSpc>
              <a:buNone/>
            </a:pPr>
            <a:r>
              <a:rPr lang="ru-RU" sz="4800" b="1" dirty="0">
                <a:solidFill>
                  <a:srgbClr val="FF0000"/>
                </a:solidFill>
                <a:latin typeface="Georgia" panose="02040502050405020303" pitchFamily="18" charset="0"/>
              </a:rPr>
              <a:t>6.</a:t>
            </a:r>
            <a:r>
              <a:rPr lang="ru-RU" sz="4800" dirty="0">
                <a:solidFill>
                  <a:srgbClr val="FF0000"/>
                </a:solidFill>
                <a:latin typeface="Georgia" panose="02040502050405020303" pitchFamily="18" charset="0"/>
              </a:rPr>
              <a:t>   </a:t>
            </a:r>
            <a:r>
              <a:rPr lang="ru-RU" sz="4800" b="1" dirty="0">
                <a:solidFill>
                  <a:srgbClr val="FF0000"/>
                </a:solidFill>
                <a:latin typeface="Georgia" panose="02040502050405020303" pitchFamily="18" charset="0"/>
              </a:rPr>
              <a:t>УЧЕТ СЫРЬЯ И ГОТОВОЙ ПРОДУКЦИИ</a:t>
            </a:r>
            <a:endParaRPr lang="ru-RU" sz="48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82296" indent="0" fontAlgn="t">
              <a:lnSpc>
                <a:spcPct val="120000"/>
              </a:lnSpc>
              <a:buNone/>
            </a:pPr>
            <a:r>
              <a:rPr lang="ru-RU" sz="4800" dirty="0">
                <a:latin typeface="Georgia" panose="02040502050405020303" pitchFamily="18" charset="0"/>
              </a:rPr>
              <a:t>Весовое дозирование всех смешиваемых компонентов, весовой учет поступающего сырья и выгружаемого корма.</a:t>
            </a:r>
          </a:p>
          <a:p>
            <a:pPr marL="82296" indent="0" fontAlgn="t">
              <a:lnSpc>
                <a:spcPct val="120000"/>
              </a:lnSpc>
              <a:buNone/>
            </a:pPr>
            <a:r>
              <a:rPr lang="ru-RU" sz="4800" b="1" dirty="0">
                <a:solidFill>
                  <a:srgbClr val="FF0000"/>
                </a:solidFill>
                <a:latin typeface="Georgia" panose="02040502050405020303" pitchFamily="18" charset="0"/>
              </a:rPr>
              <a:t>7.</a:t>
            </a:r>
            <a:r>
              <a:rPr lang="ru-RU" sz="4800" dirty="0">
                <a:solidFill>
                  <a:srgbClr val="FF0000"/>
                </a:solidFill>
                <a:latin typeface="Georgia" panose="02040502050405020303" pitchFamily="18" charset="0"/>
              </a:rPr>
              <a:t>   </a:t>
            </a:r>
            <a:r>
              <a:rPr lang="ru-RU" sz="4800" b="1" dirty="0">
                <a:solidFill>
                  <a:srgbClr val="FF0000"/>
                </a:solidFill>
                <a:latin typeface="Georgia" panose="02040502050405020303" pitchFamily="18" charset="0"/>
              </a:rPr>
              <a:t>МИНИМАЛЬНОЕ ЧИСЛО ОБСЛУЖИВАЮЩЕГО ПЕРСОНАЛА</a:t>
            </a:r>
            <a:endParaRPr lang="ru-RU" sz="48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82296" indent="0" fontAlgn="t">
              <a:lnSpc>
                <a:spcPct val="120000"/>
              </a:lnSpc>
              <a:buNone/>
            </a:pPr>
            <a:r>
              <a:rPr lang="ru-RU" sz="4800" dirty="0">
                <a:latin typeface="Georgia" panose="02040502050405020303" pitchFamily="18" charset="0"/>
              </a:rPr>
              <a:t>Для работы на мобильном комбикормовом заводе потребуется 1-2 человека.</a:t>
            </a:r>
          </a:p>
          <a:p>
            <a:pPr marL="82296" indent="0" fontAlgn="t">
              <a:lnSpc>
                <a:spcPct val="120000"/>
              </a:lnSpc>
              <a:buNone/>
            </a:pPr>
            <a:r>
              <a:rPr lang="ru-RU" sz="4800" b="1" dirty="0">
                <a:solidFill>
                  <a:srgbClr val="FF0000"/>
                </a:solidFill>
                <a:latin typeface="Georgia" panose="02040502050405020303" pitchFamily="18" charset="0"/>
              </a:rPr>
              <a:t>8.</a:t>
            </a:r>
            <a:r>
              <a:rPr lang="ru-RU" sz="4800" dirty="0">
                <a:solidFill>
                  <a:srgbClr val="FF0000"/>
                </a:solidFill>
                <a:latin typeface="Georgia" panose="02040502050405020303" pitchFamily="18" charset="0"/>
              </a:rPr>
              <a:t>   </a:t>
            </a:r>
            <a:r>
              <a:rPr lang="ru-RU" sz="4800" b="1" dirty="0">
                <a:solidFill>
                  <a:srgbClr val="FF0000"/>
                </a:solidFill>
                <a:latin typeface="Georgia" panose="02040502050405020303" pitchFamily="18" charset="0"/>
              </a:rPr>
              <a:t>ОТСУТСТВИЕ ЗАТРАТ НА МОНТАЖ И ВВОД В ЭКСПЛУАТАЦИЮ</a:t>
            </a:r>
            <a:endParaRPr lang="ru-RU" sz="48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82296" indent="0" fontAlgn="t">
              <a:lnSpc>
                <a:spcPct val="120000"/>
              </a:lnSpc>
              <a:buNone/>
            </a:pPr>
            <a:r>
              <a:rPr lang="ru-RU" sz="4800" dirty="0">
                <a:latin typeface="Georgia" panose="02040502050405020303" pitchFamily="18" charset="0"/>
              </a:rPr>
              <a:t>Время и деньги экономятся благодаря тому, что оборудование поступает к потребителю полностью готовым к эксплуатации.</a:t>
            </a:r>
          </a:p>
          <a:p>
            <a:pPr marL="82296" indent="0" fontAlgn="t">
              <a:lnSpc>
                <a:spcPct val="120000"/>
              </a:lnSpc>
              <a:buNone/>
            </a:pPr>
            <a:r>
              <a:rPr lang="ru-RU" sz="4800" b="1" dirty="0">
                <a:solidFill>
                  <a:srgbClr val="FF0000"/>
                </a:solidFill>
                <a:latin typeface="Georgia" panose="02040502050405020303" pitchFamily="18" charset="0"/>
              </a:rPr>
              <a:t>9.</a:t>
            </a:r>
            <a:r>
              <a:rPr lang="ru-RU" sz="4800" dirty="0">
                <a:solidFill>
                  <a:srgbClr val="FF0000"/>
                </a:solidFill>
                <a:latin typeface="Georgia" panose="02040502050405020303" pitchFamily="18" charset="0"/>
              </a:rPr>
              <a:t>   </a:t>
            </a:r>
            <a:r>
              <a:rPr lang="ru-RU" sz="4800" b="1" dirty="0">
                <a:solidFill>
                  <a:srgbClr val="FF0000"/>
                </a:solidFill>
                <a:latin typeface="Georgia" panose="02040502050405020303" pitchFamily="18" charset="0"/>
              </a:rPr>
              <a:t>НИЗКИЙ РАСХОД ТОПЛИВА</a:t>
            </a:r>
            <a:r>
              <a:rPr lang="ru-RU" sz="4800" dirty="0">
                <a:solidFill>
                  <a:srgbClr val="FF0000"/>
                </a:solidFill>
                <a:latin typeface="Georgia" panose="02040502050405020303" pitchFamily="18" charset="0"/>
              </a:rPr>
              <a:t> 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73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Звоните прямо сейчас! </a:t>
            </a:r>
            <a:r>
              <a:rPr lang="ru-RU" sz="3200" dirty="0" smtClean="0">
                <a:effectLst/>
                <a:latin typeface="Georgia" panose="02040502050405020303" pitchFamily="18" charset="0"/>
              </a:rPr>
              <a:t/>
            </a:r>
            <a:br>
              <a:rPr lang="ru-RU" sz="3200" dirty="0" smtClean="0">
                <a:effectLst/>
                <a:latin typeface="Georgia" panose="02040502050405020303" pitchFamily="18" charset="0"/>
              </a:rPr>
            </a:br>
            <a:r>
              <a:rPr lang="ru-RU" sz="3200" dirty="0" smtClean="0">
                <a:effectLst/>
                <a:latin typeface="Georgia" panose="02040502050405020303" pitchFamily="18" charset="0"/>
              </a:rPr>
              <a:t>Контакты:</a:t>
            </a:r>
            <a:endParaRPr lang="ru-RU" sz="3200" dirty="0">
              <a:effectLst/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fontAlgn="t">
              <a:buNone/>
            </a:pPr>
            <a:r>
              <a:rPr lang="ru-RU" sz="2500" u="sng" dirty="0" smtClean="0">
                <a:latin typeface="Georgia" panose="02040502050405020303" pitchFamily="18" charset="0"/>
              </a:rPr>
              <a:t>Телефоны</a:t>
            </a:r>
            <a:r>
              <a:rPr lang="ru-RU" sz="2500" dirty="0">
                <a:latin typeface="Georgia" panose="02040502050405020303" pitchFamily="18" charset="0"/>
              </a:rPr>
              <a:t>: </a:t>
            </a:r>
          </a:p>
          <a:p>
            <a:pPr marL="82296" indent="0" fontAlgn="t">
              <a:buNone/>
            </a:pPr>
            <a:r>
              <a:rPr lang="ru-RU" sz="2500" b="1" dirty="0" smtClean="0">
                <a:latin typeface="Georgia" panose="02040502050405020303" pitchFamily="18" charset="0"/>
              </a:rPr>
              <a:t>+</a:t>
            </a:r>
            <a:r>
              <a:rPr lang="ru-RU" sz="2500" b="1" dirty="0">
                <a:latin typeface="Georgia" panose="02040502050405020303" pitchFamily="18" charset="0"/>
              </a:rPr>
              <a:t>375 </a:t>
            </a:r>
            <a:r>
              <a:rPr lang="ru-RU" sz="2500" b="1">
                <a:latin typeface="Georgia" panose="02040502050405020303" pitchFamily="18" charset="0"/>
              </a:rPr>
              <a:t>17 </a:t>
            </a:r>
            <a:r>
              <a:rPr lang="ru-RU" sz="2500" b="1" smtClean="0">
                <a:latin typeface="Georgia" panose="02040502050405020303" pitchFamily="18" charset="0"/>
              </a:rPr>
              <a:t>207-44-70</a:t>
            </a:r>
            <a:r>
              <a:rPr lang="ru-RU" sz="2500" dirty="0">
                <a:latin typeface="Georgia" panose="02040502050405020303" pitchFamily="18" charset="0"/>
              </a:rPr>
              <a:t>  (городской</a:t>
            </a:r>
            <a:r>
              <a:rPr lang="ru-RU" sz="2500" dirty="0" smtClean="0">
                <a:latin typeface="Georgia" panose="02040502050405020303" pitchFamily="18" charset="0"/>
              </a:rPr>
              <a:t>)</a:t>
            </a:r>
          </a:p>
          <a:p>
            <a:pPr marL="82296" indent="0" fontAlgn="t">
              <a:buNone/>
            </a:pPr>
            <a:r>
              <a:rPr lang="ru-RU" sz="2500" b="1" dirty="0" smtClean="0">
                <a:latin typeface="Georgia" panose="02040502050405020303" pitchFamily="18" charset="0"/>
              </a:rPr>
              <a:t>+ </a:t>
            </a:r>
            <a:r>
              <a:rPr lang="ru-RU" sz="2500" b="1" dirty="0">
                <a:latin typeface="Georgia" panose="02040502050405020303" pitchFamily="18" charset="0"/>
              </a:rPr>
              <a:t>79 03 88 20013</a:t>
            </a:r>
            <a:r>
              <a:rPr lang="ru-RU" sz="2500" dirty="0">
                <a:latin typeface="Georgia" panose="02040502050405020303" pitchFamily="18" charset="0"/>
              </a:rPr>
              <a:t>    (мобильный, Россия) </a:t>
            </a:r>
          </a:p>
          <a:p>
            <a:pPr marL="82296" indent="0" fontAlgn="t">
              <a:buNone/>
            </a:pPr>
            <a:r>
              <a:rPr lang="ru-RU" sz="2500" b="1" dirty="0">
                <a:latin typeface="Georgia" panose="02040502050405020303" pitchFamily="18" charset="0"/>
              </a:rPr>
              <a:t>+ 375 44 </a:t>
            </a:r>
            <a:r>
              <a:rPr lang="ru-RU" sz="2500" b="1" dirty="0" smtClean="0">
                <a:latin typeface="Georgia" panose="02040502050405020303" pitchFamily="18" charset="0"/>
              </a:rPr>
              <a:t>7803823</a:t>
            </a:r>
            <a:r>
              <a:rPr lang="ru-RU" sz="2500" dirty="0">
                <a:latin typeface="Georgia" panose="02040502050405020303" pitchFamily="18" charset="0"/>
              </a:rPr>
              <a:t> (</a:t>
            </a:r>
            <a:r>
              <a:rPr lang="ru-RU" sz="2500" dirty="0" smtClean="0">
                <a:latin typeface="Georgia" panose="02040502050405020303" pitchFamily="18" charset="0"/>
              </a:rPr>
              <a:t>мобильный, Беларусь</a:t>
            </a:r>
            <a:r>
              <a:rPr lang="ru-RU" sz="2500" dirty="0">
                <a:latin typeface="Georgia" panose="02040502050405020303" pitchFamily="18" charset="0"/>
              </a:rPr>
              <a:t>) </a:t>
            </a:r>
          </a:p>
          <a:p>
            <a:pPr marL="82296" indent="0" fontAlgn="t">
              <a:buNone/>
            </a:pPr>
            <a:r>
              <a:rPr lang="ru-RU" sz="2500" b="1" dirty="0">
                <a:latin typeface="Georgia" panose="02040502050405020303" pitchFamily="18" charset="0"/>
              </a:rPr>
              <a:t>+ 375 29 676 86 25 </a:t>
            </a:r>
            <a:r>
              <a:rPr lang="ru-RU" sz="2500" dirty="0">
                <a:latin typeface="Georgia" panose="02040502050405020303" pitchFamily="18" charset="0"/>
              </a:rPr>
              <a:t>(директор, Михаил Григорьевич)</a:t>
            </a:r>
          </a:p>
          <a:p>
            <a:pPr marL="82296" indent="0" fontAlgn="t">
              <a:buNone/>
            </a:pPr>
            <a:endParaRPr lang="ru-RU" sz="2500" dirty="0">
              <a:latin typeface="Georgia" panose="02040502050405020303" pitchFamily="18" charset="0"/>
            </a:endParaRPr>
          </a:p>
          <a:p>
            <a:pPr marL="82296" indent="0" fontAlgn="t">
              <a:buNone/>
            </a:pPr>
            <a:r>
              <a:rPr lang="ru-RU" sz="2500" u="sng" dirty="0">
                <a:latin typeface="Georgia" panose="02040502050405020303" pitchFamily="18" charset="0"/>
              </a:rPr>
              <a:t>E-</a:t>
            </a:r>
            <a:r>
              <a:rPr lang="ru-RU" sz="2500" u="sng" dirty="0" err="1">
                <a:latin typeface="Georgia" panose="02040502050405020303" pitchFamily="18" charset="0"/>
              </a:rPr>
              <a:t>mail</a:t>
            </a:r>
            <a:r>
              <a:rPr lang="ru-RU" sz="2500" dirty="0">
                <a:latin typeface="Georgia" panose="02040502050405020303" pitchFamily="18" charset="0"/>
              </a:rPr>
              <a:t>: </a:t>
            </a:r>
            <a:r>
              <a:rPr lang="ru-RU" sz="2500" b="1" dirty="0" err="1" smtClean="0">
                <a:latin typeface="Georgia" panose="02040502050405020303" pitchFamily="18" charset="0"/>
              </a:rPr>
              <a:t>mkz</a:t>
            </a:r>
            <a:r>
              <a:rPr lang="ru-RU" sz="2500" b="1" dirty="0" smtClean="0">
                <a:latin typeface="Georgia" panose="02040502050405020303" pitchFamily="18" charset="0"/>
              </a:rPr>
              <a:t>@</a:t>
            </a:r>
            <a:r>
              <a:rPr lang="en-US" sz="2500" b="1" dirty="0" err="1" smtClean="0">
                <a:latin typeface="Georgia" panose="02040502050405020303" pitchFamily="18" charset="0"/>
              </a:rPr>
              <a:t>mkz</a:t>
            </a:r>
            <a:r>
              <a:rPr lang="ru-RU" sz="2500" b="1" dirty="0" smtClean="0">
                <a:latin typeface="Georgia" panose="02040502050405020303" pitchFamily="18" charset="0"/>
              </a:rPr>
              <a:t>.</a:t>
            </a:r>
            <a:r>
              <a:rPr lang="ru-RU" sz="2500" b="1" dirty="0" err="1" smtClean="0">
                <a:latin typeface="Georgia" panose="02040502050405020303" pitchFamily="18" charset="0"/>
              </a:rPr>
              <a:t>by</a:t>
            </a:r>
            <a:r>
              <a:rPr lang="ru-RU" sz="2500" b="1" dirty="0">
                <a:latin typeface="Georgia" panose="02040502050405020303" pitchFamily="18" charset="0"/>
              </a:rPr>
              <a:t> </a:t>
            </a:r>
          </a:p>
          <a:p>
            <a:endParaRPr lang="ru-RU" sz="2500" dirty="0">
              <a:latin typeface="Georgia" panose="02040502050405020303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1640" y="5301208"/>
            <a:ext cx="7498080" cy="1368152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Больше информации на нашем сайте:  </a:t>
            </a:r>
            <a:r>
              <a:rPr lang="en-US" sz="3200" dirty="0" smtClean="0">
                <a:solidFill>
                  <a:srgbClr val="FF0000"/>
                </a:solidFill>
                <a:hlinkClick r:id="rId3"/>
              </a:rPr>
              <a:t>http</a:t>
            </a:r>
            <a:r>
              <a:rPr lang="en-US" sz="3200" dirty="0">
                <a:solidFill>
                  <a:srgbClr val="FF0000"/>
                </a:solidFill>
                <a:hlinkClick r:id="rId3"/>
              </a:rPr>
              <a:t>://mkz.by</a:t>
            </a:r>
            <a:r>
              <a:rPr lang="en-US" sz="3200" dirty="0" smtClean="0">
                <a:solidFill>
                  <a:srgbClr val="FF0000"/>
                </a:solidFill>
                <a:hlinkClick r:id="rId3"/>
              </a:rPr>
              <a:t>/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890080" cy="576064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effectLst/>
                <a:latin typeface="Georgia" panose="02040502050405020303" pitchFamily="18" charset="0"/>
              </a:rPr>
              <a:t>Как повысить качество продукции снизив ее себестоимость?</a:t>
            </a:r>
            <a:br>
              <a:rPr lang="ru-RU" sz="2400" dirty="0" smtClean="0">
                <a:effectLst/>
                <a:latin typeface="Georgia" panose="02040502050405020303" pitchFamily="18" charset="0"/>
              </a:rPr>
            </a:br>
            <a:r>
              <a:rPr lang="ru-RU" sz="2400" dirty="0" smtClean="0">
                <a:effectLst/>
                <a:latin typeface="Georgia" panose="02040502050405020303" pitchFamily="18" charset="0"/>
              </a:rPr>
              <a:t/>
            </a:r>
            <a:br>
              <a:rPr lang="ru-RU" sz="2400" dirty="0" smtClean="0">
                <a:effectLst/>
                <a:latin typeface="Georgia" panose="02040502050405020303" pitchFamily="18" charset="0"/>
              </a:rPr>
            </a:br>
            <a:r>
              <a:rPr lang="ru-RU" sz="2400" dirty="0">
                <a:effectLst/>
                <a:latin typeface="Georgia" panose="02040502050405020303" pitchFamily="18" charset="0"/>
              </a:rPr>
              <a:t/>
            </a:r>
            <a:br>
              <a:rPr lang="ru-RU" sz="2400" dirty="0">
                <a:effectLst/>
                <a:latin typeface="Georgia" panose="02040502050405020303" pitchFamily="18" charset="0"/>
              </a:rPr>
            </a:br>
            <a:r>
              <a:rPr lang="ru-RU" sz="2400" dirty="0" smtClean="0">
                <a:effectLst/>
                <a:latin typeface="Georgia" panose="02040502050405020303" pitchFamily="18" charset="0"/>
              </a:rPr>
              <a:t>Как сэкономить на транспортных расходах, затратах на хранение и доставку комбикорма?</a:t>
            </a:r>
            <a:br>
              <a:rPr lang="ru-RU" sz="2400" dirty="0" smtClean="0">
                <a:effectLst/>
                <a:latin typeface="Georgia" panose="02040502050405020303" pitchFamily="18" charset="0"/>
              </a:rPr>
            </a:br>
            <a:r>
              <a:rPr lang="ru-RU" sz="2400" dirty="0" smtClean="0">
                <a:effectLst/>
                <a:latin typeface="Georgia" panose="02040502050405020303" pitchFamily="18" charset="0"/>
              </a:rPr>
              <a:t/>
            </a:r>
            <a:br>
              <a:rPr lang="ru-RU" sz="2400" dirty="0" smtClean="0">
                <a:effectLst/>
                <a:latin typeface="Georgia" panose="02040502050405020303" pitchFamily="18" charset="0"/>
              </a:rPr>
            </a:br>
            <a:r>
              <a:rPr lang="ru-RU" sz="2400" dirty="0">
                <a:effectLst/>
                <a:latin typeface="Georgia" panose="02040502050405020303" pitchFamily="18" charset="0"/>
              </a:rPr>
              <a:t/>
            </a:r>
            <a:br>
              <a:rPr lang="ru-RU" sz="2400" dirty="0">
                <a:effectLst/>
                <a:latin typeface="Georgia" panose="02040502050405020303" pitchFamily="18" charset="0"/>
              </a:rPr>
            </a:br>
            <a:r>
              <a:rPr lang="ru-RU" sz="2400" dirty="0" smtClean="0">
                <a:effectLst/>
                <a:latin typeface="Georgia" panose="02040502050405020303" pitchFamily="18" charset="0"/>
              </a:rPr>
              <a:t>Как снизить затраты на производство кормов</a:t>
            </a:r>
            <a:r>
              <a:rPr lang="ru-RU" sz="2400" dirty="0">
                <a:effectLst/>
                <a:latin typeface="Georgia" panose="02040502050405020303" pitchFamily="18" charset="0"/>
              </a:rPr>
              <a:t>?</a:t>
            </a:r>
            <a:br>
              <a:rPr lang="ru-RU" sz="2400" dirty="0">
                <a:effectLst/>
                <a:latin typeface="Georgia" panose="02040502050405020303" pitchFamily="18" charset="0"/>
              </a:rPr>
            </a:br>
            <a:r>
              <a:rPr lang="ru-RU" sz="2400" dirty="0">
                <a:effectLst/>
                <a:latin typeface="Georgia" panose="02040502050405020303" pitchFamily="18" charset="0"/>
              </a:rPr>
              <a:t>Как увеличить привесы и надои</a:t>
            </a:r>
            <a:r>
              <a:rPr lang="ru-RU" sz="2400" dirty="0" smtClean="0">
                <a:effectLst/>
                <a:latin typeface="Georgia" panose="02040502050405020303" pitchFamily="18" charset="0"/>
              </a:rPr>
              <a:t>?</a:t>
            </a:r>
            <a:br>
              <a:rPr lang="ru-RU" sz="2400" dirty="0" smtClean="0">
                <a:effectLst/>
                <a:latin typeface="Georgia" panose="02040502050405020303" pitchFamily="18" charset="0"/>
              </a:rPr>
            </a:br>
            <a:r>
              <a:rPr lang="ru-RU" sz="2400" dirty="0">
                <a:effectLst/>
                <a:latin typeface="Georgia" panose="02040502050405020303" pitchFamily="18" charset="0"/>
              </a:rPr>
              <a:t/>
            </a:r>
            <a:br>
              <a:rPr lang="ru-RU" sz="2400" dirty="0">
                <a:effectLst/>
                <a:latin typeface="Georgia" panose="02040502050405020303" pitchFamily="18" charset="0"/>
              </a:rPr>
            </a:br>
            <a:r>
              <a:rPr lang="ru-RU" sz="2400" dirty="0">
                <a:effectLst/>
                <a:latin typeface="Georgia" panose="02040502050405020303" pitchFamily="18" charset="0"/>
              </a:rPr>
              <a:t/>
            </a:r>
            <a:br>
              <a:rPr lang="ru-RU" sz="2400" dirty="0">
                <a:effectLst/>
                <a:latin typeface="Georgia" panose="02040502050405020303" pitchFamily="18" charset="0"/>
              </a:rPr>
            </a:br>
            <a:r>
              <a:rPr lang="ru-RU" sz="2400" dirty="0">
                <a:effectLst/>
                <a:latin typeface="Georgia" panose="02040502050405020303" pitchFamily="18" charset="0"/>
              </a:rPr>
              <a:t>Как повысить рентабельность продукции?</a:t>
            </a:r>
          </a:p>
        </p:txBody>
      </p:sp>
    </p:spTree>
    <p:extLst>
      <p:ext uri="{BB962C8B-B14F-4D97-AF65-F5344CB8AC3E}">
        <p14:creationId xmlns:p14="http://schemas.microsoft.com/office/powerpoint/2010/main" val="72572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6525344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2400" dirty="0">
                <a:latin typeface="Georgia" panose="02040502050405020303" pitchFamily="18" charset="0"/>
              </a:rPr>
              <a:t>Ни для кого не секрет, что главными факторами, влияющими на </a:t>
            </a:r>
            <a:r>
              <a:rPr lang="ru-RU" sz="2400" dirty="0" smtClean="0">
                <a:latin typeface="Georgia" panose="02040502050405020303" pitchFamily="18" charset="0"/>
              </a:rPr>
              <a:t>конкурентоспособность мясомолочной </a:t>
            </a:r>
            <a:r>
              <a:rPr lang="ru-RU" sz="2400" dirty="0">
                <a:latin typeface="Georgia" panose="02040502050405020303" pitchFamily="18" charset="0"/>
              </a:rPr>
              <a:t>продукции, являются </a:t>
            </a:r>
            <a:r>
              <a:rPr lang="ru-RU" sz="2400" b="1" dirty="0" smtClean="0">
                <a:latin typeface="Georgia" panose="02040502050405020303" pitchFamily="18" charset="0"/>
              </a:rPr>
              <a:t>затраты на </a:t>
            </a:r>
            <a:r>
              <a:rPr lang="ru-RU" sz="2400" b="1" dirty="0">
                <a:latin typeface="Georgia" panose="02040502050405020303" pitchFamily="18" charset="0"/>
              </a:rPr>
              <a:t>топливо</a:t>
            </a:r>
            <a:r>
              <a:rPr lang="ru-RU" sz="2400" dirty="0">
                <a:latin typeface="Georgia" panose="02040502050405020303" pitchFamily="18" charset="0"/>
              </a:rPr>
              <a:t> и </a:t>
            </a:r>
            <a:r>
              <a:rPr lang="ru-RU" sz="2400" b="1" dirty="0">
                <a:latin typeface="Georgia" panose="02040502050405020303" pitchFamily="18" charset="0"/>
              </a:rPr>
              <a:t>себестоимость корма</a:t>
            </a:r>
            <a:r>
              <a:rPr lang="ru-RU" sz="2400" dirty="0">
                <a:latin typeface="Georgia" panose="02040502050405020303" pitchFamily="18" charset="0"/>
              </a:rPr>
              <a:t>.</a:t>
            </a:r>
          </a:p>
          <a:p>
            <a:pPr marL="82296" indent="0" algn="just">
              <a:buNone/>
            </a:pPr>
            <a:endParaRPr lang="ru-RU" sz="2400" dirty="0" smtClean="0">
              <a:latin typeface="Georgia" panose="02040502050405020303" pitchFamily="18" charset="0"/>
            </a:endParaRPr>
          </a:p>
          <a:p>
            <a:pPr marL="82296" indent="0" algn="just">
              <a:buNone/>
            </a:pPr>
            <a:r>
              <a:rPr lang="ru-RU" sz="2400" dirty="0" smtClean="0">
                <a:latin typeface="Georgia" panose="02040502050405020303" pitchFamily="18" charset="0"/>
              </a:rPr>
              <a:t>С </a:t>
            </a:r>
            <a:r>
              <a:rPr lang="ru-RU" sz="2400" dirty="0">
                <a:latin typeface="Georgia" panose="02040502050405020303" pitchFamily="18" charset="0"/>
              </a:rPr>
              <a:t>целью уменьшения  затрат в области кормового производства австрийская фирма </a:t>
            </a: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T</a:t>
            </a:r>
            <a:r>
              <a:rPr lang="en-US" sz="24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roppe</a:t>
            </a: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r </a:t>
            </a:r>
            <a:r>
              <a:rPr lang="ru-RU" sz="2400" dirty="0">
                <a:latin typeface="Georgia" panose="02040502050405020303" pitchFamily="18" charset="0"/>
              </a:rPr>
              <a:t>вот уже более 70 лет изготавливает </a:t>
            </a:r>
            <a:r>
              <a:rPr lang="ru-RU" sz="2400" b="1" u="sng" dirty="0">
                <a:latin typeface="Georgia" panose="02040502050405020303" pitchFamily="18" charset="0"/>
              </a:rPr>
              <a:t>уникальное оборудование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МОБИЛЬНЫЙ КОМБИКОРМОВЫЙ ЗАВОД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>
                <a:latin typeface="Georgia" panose="02040502050405020303" pitchFamily="18" charset="0"/>
              </a:rPr>
              <a:t>(МКЗ) - которое позволяет не только </a:t>
            </a:r>
            <a:r>
              <a:rPr lang="ru-RU" sz="2400" b="1" u="sng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существенно снизить расходы</a:t>
            </a:r>
            <a:r>
              <a:rPr lang="ru-RU" sz="2400" dirty="0">
                <a:latin typeface="Georgia" panose="02040502050405020303" pitchFamily="18" charset="0"/>
              </a:rPr>
              <a:t>, но быстро, </a:t>
            </a:r>
            <a:r>
              <a:rPr lang="ru-RU" sz="2400" b="1" u="sng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качественно</a:t>
            </a:r>
            <a:r>
              <a:rPr lang="ru-RU" sz="2400" dirty="0">
                <a:latin typeface="Georgia" panose="02040502050405020303" pitchFamily="18" charset="0"/>
              </a:rPr>
              <a:t> и дешево производить комбикорма по индивидуальной рецептуре </a:t>
            </a:r>
            <a:r>
              <a:rPr lang="ru-RU" sz="2400" b="1" u="sng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прямо у </a:t>
            </a:r>
            <a:r>
              <a:rPr lang="ru-RU" sz="2400" b="1" u="sng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Вас </a:t>
            </a:r>
            <a:r>
              <a:rPr lang="ru-RU" sz="2400" b="1" u="sng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в хозяйстве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ru-RU" sz="2400" dirty="0">
                <a:latin typeface="Georgia" panose="02040502050405020303" pitchFamily="18" charset="0"/>
              </a:rPr>
              <a:t/>
            </a:r>
            <a:br>
              <a:rPr lang="ru-RU" sz="2400" dirty="0">
                <a:latin typeface="Georgia" panose="02040502050405020303" pitchFamily="18" charset="0"/>
              </a:rPr>
            </a:br>
            <a:r>
              <a:rPr lang="ru-RU" sz="2400" dirty="0" smtClean="0">
                <a:latin typeface="Georgia" panose="02040502050405020303" pitchFamily="18" charset="0"/>
              </a:rPr>
              <a:t>			</a:t>
            </a:r>
            <a:r>
              <a:rPr lang="ru-RU" sz="2400" b="1" dirty="0" smtClean="0">
                <a:latin typeface="Georgia" panose="02040502050405020303" pitchFamily="18" charset="0"/>
              </a:rPr>
              <a:t>Что это такое?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4611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404664"/>
            <a:ext cx="7674056" cy="3024336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Мобильный Комбикормовый Завод </a:t>
            </a:r>
            <a:r>
              <a:rPr lang="ru-RU" sz="2400" dirty="0">
                <a:latin typeface="Georgia" panose="02040502050405020303" pitchFamily="18" charset="0"/>
              </a:rPr>
              <a:t>– </a:t>
            </a:r>
            <a:r>
              <a:rPr lang="ru-RU" sz="2400" dirty="0" smtClean="0">
                <a:latin typeface="Georgia" panose="02040502050405020303" pitchFamily="18" charset="0"/>
              </a:rPr>
              <a:t>это</a:t>
            </a:r>
          </a:p>
          <a:p>
            <a:pPr marL="82296" indent="0" algn="just">
              <a:buNone/>
            </a:pPr>
            <a:r>
              <a:rPr lang="ru-RU" sz="2400" b="1" u="sng" dirty="0" smtClean="0">
                <a:latin typeface="Georgia" panose="02040502050405020303" pitchFamily="18" charset="0"/>
              </a:rPr>
              <a:t>ВЫСОКОРЕНТАБЕЛЬНОЕ</a:t>
            </a:r>
            <a:r>
              <a:rPr lang="ru-RU" sz="2400" dirty="0" smtClean="0">
                <a:latin typeface="Georgia" panose="02040502050405020303" pitchFamily="18" charset="0"/>
              </a:rPr>
              <a:t>,</a:t>
            </a:r>
          </a:p>
          <a:p>
            <a:pPr marL="82296" indent="0" algn="just">
              <a:buNone/>
            </a:pPr>
            <a:r>
              <a:rPr lang="ru-RU" sz="2400" b="1" u="sng" dirty="0" smtClean="0">
                <a:latin typeface="Georgia" panose="02040502050405020303" pitchFamily="18" charset="0"/>
              </a:rPr>
              <a:t>НАДЕЖНОЕ</a:t>
            </a:r>
            <a:r>
              <a:rPr lang="ru-RU" sz="2400" dirty="0">
                <a:latin typeface="Georgia" panose="02040502050405020303" pitchFamily="18" charset="0"/>
              </a:rPr>
              <a:t>, </a:t>
            </a:r>
            <a:endParaRPr lang="ru-RU" sz="2400" dirty="0" smtClean="0">
              <a:latin typeface="Georgia" panose="02040502050405020303" pitchFamily="18" charset="0"/>
            </a:endParaRPr>
          </a:p>
          <a:p>
            <a:pPr marL="82296" indent="0" algn="just">
              <a:buNone/>
            </a:pPr>
            <a:r>
              <a:rPr lang="ru-RU" sz="2400" b="1" u="sng" dirty="0" smtClean="0">
                <a:latin typeface="Georgia" panose="02040502050405020303" pitchFamily="18" charset="0"/>
              </a:rPr>
              <a:t>ЛЕГКОЕ </a:t>
            </a:r>
            <a:r>
              <a:rPr lang="ru-RU" sz="2400" b="1" u="sng" dirty="0">
                <a:latin typeface="Georgia" panose="02040502050405020303" pitchFamily="18" charset="0"/>
              </a:rPr>
              <a:t>В ИСПОЛЬЗОВАНИИ</a:t>
            </a:r>
            <a:r>
              <a:rPr lang="ru-RU" sz="2400" b="1" dirty="0">
                <a:latin typeface="Georgia" panose="02040502050405020303" pitchFamily="18" charset="0"/>
              </a:rPr>
              <a:t> </a:t>
            </a:r>
            <a:r>
              <a:rPr lang="ru-RU" sz="2400" dirty="0">
                <a:latin typeface="Georgia" panose="02040502050405020303" pitchFamily="18" charset="0"/>
              </a:rPr>
              <a:t>оборудование для производства кормов и белковых минерально-витаминных добавок для крупного рогатого скота, свиней, птицы. </a:t>
            </a:r>
          </a:p>
        </p:txBody>
      </p:sp>
      <p:pic>
        <p:nvPicPr>
          <p:cNvPr id="1027" name="Picture 3" descr="E:\! Для обновления сайта !\Фотогаллерея\КХ Луч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t="17426" r="1473" b="9199"/>
          <a:stretch/>
        </p:blipFill>
        <p:spPr bwMode="auto">
          <a:xfrm>
            <a:off x="2123728" y="3356992"/>
            <a:ext cx="5472608" cy="319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6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92696"/>
            <a:ext cx="7746064" cy="3168352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Мобильный комбикормовый завод </a:t>
            </a:r>
            <a:r>
              <a:rPr lang="ru-RU" sz="2000" dirty="0">
                <a:latin typeface="Georgia" panose="02040502050405020303" pitchFamily="18" charset="0"/>
              </a:rPr>
              <a:t>представляет собой определенный набор агрегатов, смонтированных на шасси грузового автомобиля, с помощью которых осуществляется размол и плющение сырья, добавка различных компонентов в соответствии с рецептурой и потребностями заказчика, смешивание всех ингредиентов и выгрузка готового корма.  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pic>
        <p:nvPicPr>
          <p:cNvPr id="2050" name="Picture 2" descr="E:\! Для обновления сайта !\Фотогаллерея\3Глубокский КЗ 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" t="6852"/>
          <a:stretch/>
        </p:blipFill>
        <p:spPr bwMode="auto">
          <a:xfrm>
            <a:off x="1187624" y="2924944"/>
            <a:ext cx="3976377" cy="300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! Для обновления сайта !\Фотогаллерея\Ба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5"/>
            <a:ext cx="3223616" cy="300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7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иск ООО МКЗ CD\Мобильный комбикормовый завод МКЗ 3214\01 ТЕХНИЧЕСКИЕ ХАРАКТЕРИСТИКИ МКЗ 3214\выгрузка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" y="332656"/>
            <a:ext cx="4063379" cy="27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Диск ООО МКЗ CD\Мобильный комбикормовый завод МКЗ 3214\01 ТЕХНИЧЕСКИЕ ХАРАКТЕРИСТИКИ МКЗ 3214\выгрузка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70571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Диск ООО МКЗ CD\Мобильный комбикормовый завод МКЗ 3214\01 ТЕХНИЧЕСКИЕ ХАРАКТЕРИСТИКИ МКЗ 3214\Пульт управления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8" y="3429000"/>
            <a:ext cx="3971801" cy="297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Диск ООО МКЗ CD\Мобильный комбикормовый завод МКЗ 3214\01 ТЕХНИЧЕСКИЕ ХАРАКТЕРИСТИКИ МКЗ 3214\выгрузка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5" r="430"/>
          <a:stretch/>
        </p:blipFill>
        <p:spPr bwMode="auto">
          <a:xfrm>
            <a:off x="4932040" y="332656"/>
            <a:ext cx="3995936" cy="27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24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/>
                <a:latin typeface="Georgia" panose="02040502050405020303" pitchFamily="18" charset="0"/>
              </a:rPr>
              <a:t>Варианты поставки:</a:t>
            </a:r>
            <a:endParaRPr lang="ru-RU" sz="3200" b="1" dirty="0">
              <a:effectLst/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768985"/>
              </p:ext>
            </p:extLst>
          </p:nvPr>
        </p:nvGraphicFramePr>
        <p:xfrm>
          <a:off x="1043609" y="980729"/>
          <a:ext cx="8100390" cy="56886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11"/>
                <a:gridCol w="2880320"/>
                <a:gridCol w="2411759"/>
              </a:tblGrid>
              <a:tr h="5688631">
                <a:tc>
                  <a:txBody>
                    <a:bodyPr/>
                    <a:lstStyle/>
                    <a:p>
                      <a:pPr fontAlgn="t"/>
                      <a:r>
                        <a:rPr kumimoji="0"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1400" b="1" i="0" kern="1200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ВАРИАНТ 1</a:t>
                      </a:r>
                    </a:p>
                    <a:p>
                      <a:pPr fontAlgn="t"/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fontAlgn="t"/>
                      <a:r>
                        <a:rPr kumimoji="0"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УСТАНОВКА НА ШАССИ ГРУЗОВОГО АВТОМОБИЛЯ:</a:t>
                      </a:r>
                      <a:endParaRPr kumimoji="0"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fontAlgn="t"/>
                      <a:endParaRPr kumimoji="0"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fontAlgn="t"/>
                      <a:endParaRPr kumimoji="0"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fontAlgn="t"/>
                      <a:endParaRPr kumimoji="0" lang="ru-RU" sz="1400" b="1" i="0" kern="12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fontAlgn="t"/>
                      <a:endParaRPr kumimoji="0" lang="ru-RU" sz="1400" b="1" i="0" kern="12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fontAlgn="t"/>
                      <a:endParaRPr kumimoji="0" lang="ru-RU" sz="1400" b="1" i="0" kern="12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fontAlgn="t"/>
                      <a:endParaRPr kumimoji="0" lang="ru-RU" sz="1400" b="1" i="0" kern="12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fontAlgn="t"/>
                      <a:endParaRPr kumimoji="0" lang="ru-RU" sz="1400" b="1" i="0" kern="12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fontAlgn="t"/>
                      <a:endParaRPr kumimoji="0" lang="ru-RU" sz="1400" b="1" i="0" kern="12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fontAlgn="t"/>
                      <a:endParaRPr kumimoji="0" lang="ru-RU" sz="1400" b="1" i="0" kern="12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fontAlgn="t"/>
                      <a:r>
                        <a:rPr kumimoji="0"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Шасси грузового автомобиля МАЗ 5340В-5</a:t>
                      </a:r>
                      <a:endParaRPr kumimoji="0"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fontAlgn="t"/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Кабина со спальником, автономный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отопитель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вебаста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fontAlgn="t"/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Мощность двигателя  310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л.с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fontAlgn="t"/>
                      <a:r>
                        <a:rPr kumimoji="0"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Исполнение двигателя </a:t>
                      </a:r>
                      <a:r>
                        <a:rPr kumimoji="0"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Euro</a:t>
                      </a:r>
                      <a:r>
                        <a:rPr kumimoji="0"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4</a:t>
                      </a:r>
                      <a:endParaRPr kumimoji="0"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kumimoji="0" lang="ru-RU" sz="1400" b="1" i="0" kern="1200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ВАРИАНТ 2</a:t>
                      </a:r>
                    </a:p>
                    <a:p>
                      <a:pPr fontAlgn="t"/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fontAlgn="t"/>
                      <a:r>
                        <a:rPr kumimoji="0"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УСТАНОВКА НА ШАССИ  ПОЛУПРИЦЕПА (АГРЕГАТИРОВАНИЕ ТРАКТОРОМ КЛАССА Т.С.-2/5):</a:t>
                      </a:r>
                      <a:endParaRPr kumimoji="0"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  <a:p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  <a:p>
                      <a:pPr fontAlgn="t"/>
                      <a:endParaRPr kumimoji="0"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fontAlgn="t"/>
                      <a:endParaRPr kumimoji="0"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fontAlgn="t"/>
                      <a:endParaRPr kumimoji="0"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fontAlgn="t"/>
                      <a:endParaRPr kumimoji="0"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fontAlgn="t"/>
                      <a:endParaRPr kumimoji="0"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fontAlgn="t"/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Для передвижения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агрегатруется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трактором класса Т.С. – 2/5.</a:t>
                      </a:r>
                    </a:p>
                    <a:p>
                      <a:pPr fontAlgn="t"/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Производство РБ.</a:t>
                      </a:r>
                    </a:p>
                    <a:p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kumimoji="0" lang="ru-RU" sz="1400" b="1" i="0" kern="1200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ВАРИАНТ 3</a:t>
                      </a:r>
                    </a:p>
                    <a:p>
                      <a:pPr fontAlgn="t"/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fontAlgn="t"/>
                      <a:r>
                        <a:rPr kumimoji="0"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УСТАНОВКА, ИСПОЛЬЗУЕМАЯ  В КАЧЕСТВЕ СТАЦИОНАРНОГО ОБОРУДОВАНИЯ:</a:t>
                      </a:r>
                      <a:endParaRPr kumimoji="0"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Users\USER\Desktop\auto_va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01" y="2204864"/>
            <a:ext cx="231154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auto_var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592" y="2567296"/>
            <a:ext cx="2560798" cy="136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auto_var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391" y="2632125"/>
            <a:ext cx="2131097" cy="130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9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922114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effectLst/>
                <a:latin typeface="Georgia" panose="02040502050405020303" pitchFamily="18" charset="0"/>
              </a:rPr>
              <a:t>Гарантийное и сервисное обслуживание</a:t>
            </a:r>
            <a:endParaRPr lang="ru-RU" sz="3000" b="1" dirty="0">
              <a:effectLst/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96751"/>
            <a:ext cx="7674056" cy="2304257"/>
          </a:xfrm>
        </p:spPr>
        <p:txBody>
          <a:bodyPr>
            <a:normAutofit fontScale="47500" lnSpcReduction="20000"/>
          </a:bodyPr>
          <a:lstStyle/>
          <a:p>
            <a:pPr marL="82296" indent="0" algn="just">
              <a:buNone/>
            </a:pPr>
            <a:r>
              <a:rPr lang="ru-RU" dirty="0" smtClean="0">
                <a:latin typeface="Georgia" panose="02040502050405020303" pitchFamily="18" charset="0"/>
              </a:rPr>
              <a:t>ООО </a:t>
            </a:r>
            <a:r>
              <a:rPr lang="ru-RU" dirty="0">
                <a:latin typeface="Georgia" panose="02040502050405020303" pitchFamily="18" charset="0"/>
              </a:rPr>
              <a:t>«Мобильные комбикормовые </a:t>
            </a:r>
            <a:r>
              <a:rPr lang="ru-RU" dirty="0" smtClean="0">
                <a:latin typeface="Georgia" panose="02040502050405020303" pitchFamily="18" charset="0"/>
              </a:rPr>
              <a:t>заводы» осуществляет </a:t>
            </a:r>
            <a:r>
              <a:rPr lang="ru-RU" dirty="0">
                <a:latin typeface="Georgia" panose="02040502050405020303" pitchFamily="18" charset="0"/>
              </a:rPr>
              <a:t>гарантийное и послегарантийное обслуживание установки для размола и </a:t>
            </a:r>
            <a:r>
              <a:rPr lang="ru-RU" dirty="0" smtClean="0">
                <a:latin typeface="Georgia" panose="02040502050405020303" pitchFamily="18" charset="0"/>
              </a:rPr>
              <a:t>смешивания.</a:t>
            </a:r>
            <a:endParaRPr lang="ru-RU" dirty="0">
              <a:latin typeface="Georgia" panose="02040502050405020303" pitchFamily="18" charset="0"/>
            </a:endParaRPr>
          </a:p>
          <a:p>
            <a:pPr marL="82296" indent="0" algn="just">
              <a:buNone/>
            </a:pPr>
            <a:endParaRPr lang="ru-RU" b="1" dirty="0" smtClean="0">
              <a:latin typeface="Georgia" panose="02040502050405020303" pitchFamily="18" charset="0"/>
            </a:endParaRPr>
          </a:p>
          <a:p>
            <a:pPr marL="82296" indent="0" algn="just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Гарантийный </a:t>
            </a:r>
            <a:r>
              <a:rPr lang="ru-RU" b="1" dirty="0">
                <a:latin typeface="Georgia" panose="02040502050405020303" pitchFamily="18" charset="0"/>
              </a:rPr>
              <a:t>срок: 2000 </a:t>
            </a:r>
            <a:r>
              <a:rPr lang="ru-RU" b="1" dirty="0" err="1">
                <a:latin typeface="Georgia" panose="02040502050405020303" pitchFamily="18" charset="0"/>
              </a:rPr>
              <a:t>моточасов</a:t>
            </a:r>
            <a:r>
              <a:rPr lang="ru-RU" b="1" dirty="0">
                <a:latin typeface="Georgia" panose="02040502050405020303" pitchFamily="18" charset="0"/>
              </a:rPr>
              <a:t> или 1 год с даты поставки товара</a:t>
            </a:r>
            <a:endParaRPr lang="ru-RU" dirty="0">
              <a:latin typeface="Georgia" panose="02040502050405020303" pitchFamily="18" charset="0"/>
            </a:endParaRPr>
          </a:p>
          <a:p>
            <a:pPr marL="82296" indent="0" algn="just">
              <a:buNone/>
            </a:pPr>
            <a:endParaRPr lang="ru-RU" dirty="0">
              <a:latin typeface="Georgia" panose="02040502050405020303" pitchFamily="18" charset="0"/>
            </a:endParaRPr>
          </a:p>
          <a:p>
            <a:pPr marL="82296" indent="0" algn="just">
              <a:buNone/>
            </a:pPr>
            <a:r>
              <a:rPr lang="ru-RU" dirty="0">
                <a:latin typeface="Georgia" panose="02040502050405020303" pitchFamily="18" charset="0"/>
              </a:rPr>
              <a:t>Сотрудниками сервисной службы ООО «Мобильные комбикормовые заводы» проводится обучение персонала клиентов эксплуатации и обслуживанию мобильных установок. В течение всего периода эксплуатации техники оказываются бесплатные консультации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E:\! Для обновления сайта !\10. Разделы\Обслуживание оборудования\belagro 0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r="14063" b="11478"/>
          <a:stretch/>
        </p:blipFill>
        <p:spPr bwMode="auto">
          <a:xfrm>
            <a:off x="5183832" y="3586031"/>
            <a:ext cx="3839726" cy="242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! Для обновления сайта !\10. Разделы\Обслуживание оборудования\Обслуживание оборудовани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" r="12381"/>
          <a:stretch/>
        </p:blipFill>
        <p:spPr bwMode="auto">
          <a:xfrm>
            <a:off x="1190194" y="3573016"/>
            <a:ext cx="387531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91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effectLst/>
                <a:latin typeface="Georgia" panose="02040502050405020303" pitchFamily="18" charset="0"/>
              </a:rPr>
              <a:t>Кроме  того, мы предлагаем </a:t>
            </a:r>
            <a:r>
              <a:rPr lang="ru-RU" sz="2500" b="1" u="sng" dirty="0" smtClean="0">
                <a:effectLst/>
                <a:latin typeface="Georgia" panose="02040502050405020303" pitchFamily="18" charset="0"/>
              </a:rPr>
              <a:t>УСЛУГИ</a:t>
            </a:r>
            <a:r>
              <a:rPr lang="ru-RU" sz="2500" b="1" dirty="0" smtClean="0">
                <a:effectLst/>
                <a:latin typeface="Georgia" panose="02040502050405020303" pitchFamily="18" charset="0"/>
              </a:rPr>
              <a:t> </a:t>
            </a:r>
            <a:r>
              <a:rPr lang="ru-RU" sz="2500" b="1" dirty="0">
                <a:effectLst/>
                <a:latin typeface="Georgia" panose="02040502050405020303" pitchFamily="18" charset="0"/>
              </a:rPr>
              <a:t>по производству комбикормов на мобильных комбикормовых </a:t>
            </a:r>
            <a:r>
              <a:rPr lang="ru-RU" sz="2500" b="1" dirty="0" smtClean="0">
                <a:effectLst/>
                <a:latin typeface="Georgia" panose="02040502050405020303" pitchFamily="18" charset="0"/>
              </a:rPr>
              <a:t>заводах! </a:t>
            </a:r>
            <a:endParaRPr lang="ru-RU" sz="2500" b="1" dirty="0">
              <a:effectLst/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060848"/>
            <a:ext cx="7498080" cy="3816424"/>
          </a:xfrm>
        </p:spPr>
        <p:txBody>
          <a:bodyPr>
            <a:normAutofit/>
          </a:bodyPr>
          <a:lstStyle/>
          <a:p>
            <a:pPr marL="82296" indent="0" algn="ctr" fontAlgn="t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 </a:t>
            </a:r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ВАШЕМ ХОЗЯЙСТВЕ 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82296" indent="0" algn="ctr" fontAlgn="t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 </a:t>
            </a:r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УДОБНОЕ ДЛЯ ВАС ВРЕМЯ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 </a:t>
            </a:r>
          </a:p>
          <a:p>
            <a:pPr marL="82296" indent="0" algn="ctr" fontAlgn="t">
              <a:lnSpc>
                <a:spcPct val="150000"/>
              </a:lnSpc>
              <a:buNone/>
            </a:pPr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ИЗ ВАШЕГО СЫРЬЯ </a:t>
            </a:r>
            <a:b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 </a:t>
            </a:r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НЕОБХОДИМОМ ВАМ КОЛИЧЕСТВЕ </a:t>
            </a:r>
            <a:endParaRPr lang="ru-RU" sz="20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82296" indent="0" algn="ctr" fontAlgn="t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ПО </a:t>
            </a:r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ВАШЕЙ РЕЦЕПТУРЕ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82296" indent="0" algn="ctr" fontAlgn="t">
              <a:lnSpc>
                <a:spcPct val="150000"/>
              </a:lnSpc>
              <a:buNone/>
            </a:pPr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ОТЛИЧНОГО КАЧЕСТВА 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82296" indent="0" algn="ctr" fontAlgn="t">
              <a:lnSpc>
                <a:spcPct val="150000"/>
              </a:lnSpc>
              <a:buNone/>
            </a:pPr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ПО НИЗКИМ ЦЕНАМ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5122" name="Picture 2" descr="C:\Users\USER\Desktop\1322830005_piglets-med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74" y="2204864"/>
            <a:ext cx="184852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1219825772_inek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2"/>
          <a:stretch/>
        </p:blipFill>
        <p:spPr bwMode="auto">
          <a:xfrm>
            <a:off x="1271701" y="4365104"/>
            <a:ext cx="1800200" cy="123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224720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5391" y="4408512"/>
            <a:ext cx="1978097" cy="130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Пульт управления 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4" r="9884"/>
          <a:stretch/>
        </p:blipFill>
        <p:spPr bwMode="auto">
          <a:xfrm>
            <a:off x="7411131" y="2217441"/>
            <a:ext cx="1662357" cy="142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9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578</TotalTime>
  <Words>336</Words>
  <Application>Microsoft Office PowerPoint</Application>
  <PresentationFormat>Экран (4:3)</PresentationFormat>
  <Paragraphs>131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Европейский опыт снижения себестоимости кормов  МОБИЛЬНЫЕ КОМБИКОРМОВЫЕ ЗАВОДЫ  Современное высокотехнологичное оборудование  для производства комбикормов на базе шасси грузового автомобиля</vt:lpstr>
      <vt:lpstr>Как повысить качество продукции снизив ее себестоимость?   Как сэкономить на транспортных расходах, затратах на хранение и доставку комбикорма?   Как снизить затраты на производство кормов? Как увеличить привесы и надои?   Как повысить рентабельность продукции?</vt:lpstr>
      <vt:lpstr>Презентация PowerPoint</vt:lpstr>
      <vt:lpstr>Презентация PowerPoint</vt:lpstr>
      <vt:lpstr>Презентация PowerPoint</vt:lpstr>
      <vt:lpstr>Презентация PowerPoint</vt:lpstr>
      <vt:lpstr>Варианты поставки:</vt:lpstr>
      <vt:lpstr>Гарантийное и сервисное обслуживание</vt:lpstr>
      <vt:lpstr>Кроме  того, мы предлагаем УСЛУГИ по производству комбикормов на мобильных комбикормовых заводах! </vt:lpstr>
      <vt:lpstr>ЧТО ВЫ ПОЛУЧИТЕ В РЕЗУЛЬТАТЕ РАБОТЫ С НАМИ?</vt:lpstr>
      <vt:lpstr>ПРЕИМУЩЕСТВА МОБИЛЬНОГО КОМБИКОРМОВОГО ЗАВОДА ПЕРЕД ПОКУПКОЙ ГОТОВЫХ КОРМОВ:</vt:lpstr>
      <vt:lpstr>Презентация PowerPoint</vt:lpstr>
      <vt:lpstr>Что говорят о нас наши клиенты:</vt:lpstr>
      <vt:lpstr>9 причин работать с нами:</vt:lpstr>
      <vt:lpstr>Звоните прямо сейчас!  Контакты: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56</cp:revision>
  <dcterms:created xsi:type="dcterms:W3CDTF">2014-08-26T07:55:09Z</dcterms:created>
  <dcterms:modified xsi:type="dcterms:W3CDTF">2015-03-24T10:29:54Z</dcterms:modified>
</cp:coreProperties>
</file>